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9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0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55" r:id="rId2"/>
    <p:sldMasterId id="2147483869" r:id="rId3"/>
    <p:sldMasterId id="2147483883" r:id="rId4"/>
    <p:sldMasterId id="2147483897" r:id="rId5"/>
    <p:sldMasterId id="2147483911" r:id="rId6"/>
    <p:sldMasterId id="2147483925" r:id="rId7"/>
    <p:sldMasterId id="2147483938" r:id="rId8"/>
    <p:sldMasterId id="2147483950" r:id="rId9"/>
    <p:sldMasterId id="2147483964" r:id="rId10"/>
    <p:sldMasterId id="2147483980" r:id="rId11"/>
  </p:sldMasterIdLst>
  <p:notesMasterIdLst>
    <p:notesMasterId r:id="rId289"/>
  </p:notesMasterIdLst>
  <p:handoutMasterIdLst>
    <p:handoutMasterId r:id="rId290"/>
  </p:handoutMasterIdLst>
  <p:sldIdLst>
    <p:sldId id="683" r:id="rId12"/>
    <p:sldId id="1031" r:id="rId13"/>
    <p:sldId id="1032" r:id="rId14"/>
    <p:sldId id="704" r:id="rId15"/>
    <p:sldId id="1034" r:id="rId16"/>
    <p:sldId id="1035" r:id="rId17"/>
    <p:sldId id="705" r:id="rId18"/>
    <p:sldId id="1036" r:id="rId19"/>
    <p:sldId id="706" r:id="rId20"/>
    <p:sldId id="707" r:id="rId21"/>
    <p:sldId id="708" r:id="rId22"/>
    <p:sldId id="709" r:id="rId23"/>
    <p:sldId id="710" r:id="rId24"/>
    <p:sldId id="711" r:id="rId25"/>
    <p:sldId id="712" r:id="rId26"/>
    <p:sldId id="713" r:id="rId27"/>
    <p:sldId id="714" r:id="rId28"/>
    <p:sldId id="1040" r:id="rId29"/>
    <p:sldId id="1033" r:id="rId30"/>
    <p:sldId id="715" r:id="rId31"/>
    <p:sldId id="716" r:id="rId32"/>
    <p:sldId id="717" r:id="rId33"/>
    <p:sldId id="718" r:id="rId34"/>
    <p:sldId id="719" r:id="rId35"/>
    <p:sldId id="720" r:id="rId36"/>
    <p:sldId id="721" r:id="rId37"/>
    <p:sldId id="722" r:id="rId38"/>
    <p:sldId id="1037" r:id="rId39"/>
    <p:sldId id="723" r:id="rId40"/>
    <p:sldId id="724" r:id="rId41"/>
    <p:sldId id="725" r:id="rId42"/>
    <p:sldId id="1043" r:id="rId43"/>
    <p:sldId id="726" r:id="rId44"/>
    <p:sldId id="1041" r:id="rId45"/>
    <p:sldId id="728" r:id="rId46"/>
    <p:sldId id="729" r:id="rId47"/>
    <p:sldId id="1044" r:id="rId48"/>
    <p:sldId id="730" r:id="rId49"/>
    <p:sldId id="731" r:id="rId50"/>
    <p:sldId id="732" r:id="rId51"/>
    <p:sldId id="733" r:id="rId52"/>
    <p:sldId id="1045" r:id="rId53"/>
    <p:sldId id="735" r:id="rId54"/>
    <p:sldId id="736" r:id="rId55"/>
    <p:sldId id="737" r:id="rId56"/>
    <p:sldId id="738" r:id="rId57"/>
    <p:sldId id="739" r:id="rId58"/>
    <p:sldId id="740" r:id="rId59"/>
    <p:sldId id="741" r:id="rId60"/>
    <p:sldId id="742" r:id="rId61"/>
    <p:sldId id="743" r:id="rId62"/>
    <p:sldId id="744" r:id="rId63"/>
    <p:sldId id="745" r:id="rId64"/>
    <p:sldId id="746" r:id="rId65"/>
    <p:sldId id="747" r:id="rId66"/>
    <p:sldId id="748" r:id="rId67"/>
    <p:sldId id="750" r:id="rId68"/>
    <p:sldId id="1046" r:id="rId69"/>
    <p:sldId id="754" r:id="rId70"/>
    <p:sldId id="755" r:id="rId71"/>
    <p:sldId id="756" r:id="rId72"/>
    <p:sldId id="757" r:id="rId73"/>
    <p:sldId id="1047" r:id="rId74"/>
    <p:sldId id="1048" r:id="rId75"/>
    <p:sldId id="1049" r:id="rId76"/>
    <p:sldId id="1050" r:id="rId77"/>
    <p:sldId id="792" r:id="rId78"/>
    <p:sldId id="793" r:id="rId79"/>
    <p:sldId id="795" r:id="rId80"/>
    <p:sldId id="794" r:id="rId81"/>
    <p:sldId id="796" r:id="rId82"/>
    <p:sldId id="1052" r:id="rId83"/>
    <p:sldId id="797" r:id="rId84"/>
    <p:sldId id="1053" r:id="rId85"/>
    <p:sldId id="798" r:id="rId86"/>
    <p:sldId id="799" r:id="rId87"/>
    <p:sldId id="800" r:id="rId88"/>
    <p:sldId id="801" r:id="rId89"/>
    <p:sldId id="802" r:id="rId90"/>
    <p:sldId id="803" r:id="rId91"/>
    <p:sldId id="1055" r:id="rId92"/>
    <p:sldId id="1056" r:id="rId93"/>
    <p:sldId id="805" r:id="rId94"/>
    <p:sldId id="806" r:id="rId95"/>
    <p:sldId id="807" r:id="rId96"/>
    <p:sldId id="808" r:id="rId97"/>
    <p:sldId id="809" r:id="rId98"/>
    <p:sldId id="820" r:id="rId99"/>
    <p:sldId id="810" r:id="rId100"/>
    <p:sldId id="811" r:id="rId101"/>
    <p:sldId id="813" r:id="rId102"/>
    <p:sldId id="817" r:id="rId103"/>
    <p:sldId id="818" r:id="rId104"/>
    <p:sldId id="819" r:id="rId105"/>
    <p:sldId id="815" r:id="rId106"/>
    <p:sldId id="1054" r:id="rId107"/>
    <p:sldId id="821" r:id="rId108"/>
    <p:sldId id="822" r:id="rId109"/>
    <p:sldId id="824" r:id="rId110"/>
    <p:sldId id="823" r:id="rId111"/>
    <p:sldId id="825" r:id="rId112"/>
    <p:sldId id="826" r:id="rId113"/>
    <p:sldId id="827" r:id="rId114"/>
    <p:sldId id="828" r:id="rId115"/>
    <p:sldId id="830" r:id="rId116"/>
    <p:sldId id="832" r:id="rId117"/>
    <p:sldId id="833" r:id="rId118"/>
    <p:sldId id="834" r:id="rId119"/>
    <p:sldId id="835" r:id="rId120"/>
    <p:sldId id="836" r:id="rId121"/>
    <p:sldId id="837" r:id="rId122"/>
    <p:sldId id="831" r:id="rId123"/>
    <p:sldId id="1058" r:id="rId124"/>
    <p:sldId id="839" r:id="rId125"/>
    <p:sldId id="857" r:id="rId126"/>
    <p:sldId id="858" r:id="rId127"/>
    <p:sldId id="859" r:id="rId128"/>
    <p:sldId id="860" r:id="rId129"/>
    <p:sldId id="861" r:id="rId130"/>
    <p:sldId id="862" r:id="rId131"/>
    <p:sldId id="863" r:id="rId132"/>
    <p:sldId id="864" r:id="rId133"/>
    <p:sldId id="865" r:id="rId134"/>
    <p:sldId id="866" r:id="rId135"/>
    <p:sldId id="867" r:id="rId136"/>
    <p:sldId id="868" r:id="rId137"/>
    <p:sldId id="869" r:id="rId138"/>
    <p:sldId id="870" r:id="rId139"/>
    <p:sldId id="871" r:id="rId140"/>
    <p:sldId id="873" r:id="rId141"/>
    <p:sldId id="874" r:id="rId142"/>
    <p:sldId id="876" r:id="rId143"/>
    <p:sldId id="877" r:id="rId144"/>
    <p:sldId id="1061" r:id="rId145"/>
    <p:sldId id="878" r:id="rId146"/>
    <p:sldId id="879" r:id="rId147"/>
    <p:sldId id="880" r:id="rId148"/>
    <p:sldId id="881" r:id="rId149"/>
    <p:sldId id="882" r:id="rId150"/>
    <p:sldId id="883" r:id="rId151"/>
    <p:sldId id="884" r:id="rId152"/>
    <p:sldId id="885" r:id="rId153"/>
    <p:sldId id="886" r:id="rId154"/>
    <p:sldId id="887" r:id="rId155"/>
    <p:sldId id="888" r:id="rId156"/>
    <p:sldId id="889" r:id="rId157"/>
    <p:sldId id="890" r:id="rId158"/>
    <p:sldId id="891" r:id="rId159"/>
    <p:sldId id="892" r:id="rId160"/>
    <p:sldId id="893" r:id="rId161"/>
    <p:sldId id="895" r:id="rId162"/>
    <p:sldId id="896" r:id="rId163"/>
    <p:sldId id="900" r:id="rId164"/>
    <p:sldId id="1062" r:id="rId165"/>
    <p:sldId id="1063" r:id="rId166"/>
    <p:sldId id="898" r:id="rId167"/>
    <p:sldId id="901" r:id="rId168"/>
    <p:sldId id="903" r:id="rId169"/>
    <p:sldId id="904" r:id="rId170"/>
    <p:sldId id="905" r:id="rId171"/>
    <p:sldId id="906" r:id="rId172"/>
    <p:sldId id="907" r:id="rId173"/>
    <p:sldId id="908" r:id="rId174"/>
    <p:sldId id="909" r:id="rId175"/>
    <p:sldId id="1064" r:id="rId176"/>
    <p:sldId id="910" r:id="rId177"/>
    <p:sldId id="911" r:id="rId178"/>
    <p:sldId id="1065" r:id="rId179"/>
    <p:sldId id="1067" r:id="rId180"/>
    <p:sldId id="912" r:id="rId181"/>
    <p:sldId id="913" r:id="rId182"/>
    <p:sldId id="1066" r:id="rId183"/>
    <p:sldId id="914" r:id="rId184"/>
    <p:sldId id="915" r:id="rId185"/>
    <p:sldId id="916" r:id="rId186"/>
    <p:sldId id="917" r:id="rId187"/>
    <p:sldId id="1068" r:id="rId188"/>
    <p:sldId id="1069" r:id="rId189"/>
    <p:sldId id="920" r:id="rId190"/>
    <p:sldId id="930" r:id="rId191"/>
    <p:sldId id="932" r:id="rId192"/>
    <p:sldId id="933" r:id="rId193"/>
    <p:sldId id="1071" r:id="rId194"/>
    <p:sldId id="934" r:id="rId195"/>
    <p:sldId id="935" r:id="rId196"/>
    <p:sldId id="936" r:id="rId197"/>
    <p:sldId id="937" r:id="rId198"/>
    <p:sldId id="938" r:id="rId199"/>
    <p:sldId id="939" r:id="rId200"/>
    <p:sldId id="940" r:id="rId201"/>
    <p:sldId id="941" r:id="rId202"/>
    <p:sldId id="942" r:id="rId203"/>
    <p:sldId id="943" r:id="rId204"/>
    <p:sldId id="1074" r:id="rId205"/>
    <p:sldId id="1080" r:id="rId206"/>
    <p:sldId id="1075" r:id="rId207"/>
    <p:sldId id="1076" r:id="rId208"/>
    <p:sldId id="1077" r:id="rId209"/>
    <p:sldId id="1078" r:id="rId210"/>
    <p:sldId id="1079" r:id="rId211"/>
    <p:sldId id="945" r:id="rId212"/>
    <p:sldId id="944" r:id="rId213"/>
    <p:sldId id="946" r:id="rId214"/>
    <p:sldId id="947" r:id="rId215"/>
    <p:sldId id="948" r:id="rId216"/>
    <p:sldId id="949" r:id="rId217"/>
    <p:sldId id="950" r:id="rId218"/>
    <p:sldId id="951" r:id="rId219"/>
    <p:sldId id="952" r:id="rId220"/>
    <p:sldId id="1082" r:id="rId221"/>
    <p:sldId id="1083" r:id="rId222"/>
    <p:sldId id="1084" r:id="rId223"/>
    <p:sldId id="1085" r:id="rId224"/>
    <p:sldId id="1081" r:id="rId225"/>
    <p:sldId id="953" r:id="rId226"/>
    <p:sldId id="954" r:id="rId227"/>
    <p:sldId id="961" r:id="rId228"/>
    <p:sldId id="962" r:id="rId229"/>
    <p:sldId id="963" r:id="rId230"/>
    <p:sldId id="964" r:id="rId231"/>
    <p:sldId id="965" r:id="rId232"/>
    <p:sldId id="966" r:id="rId233"/>
    <p:sldId id="967" r:id="rId234"/>
    <p:sldId id="969" r:id="rId235"/>
    <p:sldId id="971" r:id="rId236"/>
    <p:sldId id="1087" r:id="rId237"/>
    <p:sldId id="1089" r:id="rId238"/>
    <p:sldId id="982" r:id="rId239"/>
    <p:sldId id="983" r:id="rId240"/>
    <p:sldId id="984" r:id="rId241"/>
    <p:sldId id="985" r:id="rId242"/>
    <p:sldId id="986" r:id="rId243"/>
    <p:sldId id="987" r:id="rId244"/>
    <p:sldId id="988" r:id="rId245"/>
    <p:sldId id="989" r:id="rId246"/>
    <p:sldId id="990" r:id="rId247"/>
    <p:sldId id="991" r:id="rId248"/>
    <p:sldId id="992" r:id="rId249"/>
    <p:sldId id="993" r:id="rId250"/>
    <p:sldId id="994" r:id="rId251"/>
    <p:sldId id="1090" r:id="rId252"/>
    <p:sldId id="996" r:id="rId253"/>
    <p:sldId id="997" r:id="rId254"/>
    <p:sldId id="998" r:id="rId255"/>
    <p:sldId id="999" r:id="rId256"/>
    <p:sldId id="1000" r:id="rId257"/>
    <p:sldId id="1086" r:id="rId258"/>
    <p:sldId id="1001" r:id="rId259"/>
    <p:sldId id="1093" r:id="rId260"/>
    <p:sldId id="1092" r:id="rId261"/>
    <p:sldId id="1094" r:id="rId262"/>
    <p:sldId id="1002" r:id="rId263"/>
    <p:sldId id="1003" r:id="rId264"/>
    <p:sldId id="1004" r:id="rId265"/>
    <p:sldId id="1097" r:id="rId266"/>
    <p:sldId id="1099" r:id="rId267"/>
    <p:sldId id="1100" r:id="rId268"/>
    <p:sldId id="1102" r:id="rId269"/>
    <p:sldId id="1105" r:id="rId270"/>
    <p:sldId id="1106" r:id="rId271"/>
    <p:sldId id="1126" r:id="rId272"/>
    <p:sldId id="1109" r:id="rId273"/>
    <p:sldId id="1107" r:id="rId274"/>
    <p:sldId id="1111" r:id="rId275"/>
    <p:sldId id="1110" r:id="rId276"/>
    <p:sldId id="1108" r:id="rId277"/>
    <p:sldId id="1114" r:id="rId278"/>
    <p:sldId id="1122" r:id="rId279"/>
    <p:sldId id="1124" r:id="rId280"/>
    <p:sldId id="1123" r:id="rId281"/>
    <p:sldId id="1018" r:id="rId282"/>
    <p:sldId id="1121" r:id="rId283"/>
    <p:sldId id="1027" r:id="rId284"/>
    <p:sldId id="1129" r:id="rId285"/>
    <p:sldId id="1128" r:id="rId286"/>
    <p:sldId id="1130" r:id="rId287"/>
    <p:sldId id="1029" r:id="rId288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F064F3"/>
    <a:srgbClr val="0000FF"/>
    <a:srgbClr val="D4E8FC"/>
    <a:srgbClr val="BDDCFB"/>
    <a:srgbClr val="808080"/>
    <a:srgbClr val="CC0000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4" autoAdjust="0"/>
    <p:restoredTop sz="94574" autoAdjust="0"/>
  </p:normalViewPr>
  <p:slideViewPr>
    <p:cSldViewPr>
      <p:cViewPr>
        <p:scale>
          <a:sx n="120" d="100"/>
          <a:sy n="120" d="100"/>
        </p:scale>
        <p:origin x="14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944" y="-102"/>
      </p:cViewPr>
      <p:guideLst>
        <p:guide orient="horz" pos="2208"/>
        <p:guide pos="29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95.xml"/><Relationship Id="rId107" Type="http://schemas.openxmlformats.org/officeDocument/2006/relationships/slide" Target="slides/slide96.xml"/><Relationship Id="rId108" Type="http://schemas.openxmlformats.org/officeDocument/2006/relationships/slide" Target="slides/slide97.xml"/><Relationship Id="rId109" Type="http://schemas.openxmlformats.org/officeDocument/2006/relationships/slide" Target="slides/slide98.xml"/><Relationship Id="rId70" Type="http://schemas.openxmlformats.org/officeDocument/2006/relationships/slide" Target="slides/slide59.xml"/><Relationship Id="rId71" Type="http://schemas.openxmlformats.org/officeDocument/2006/relationships/slide" Target="slides/slide60.xml"/><Relationship Id="rId72" Type="http://schemas.openxmlformats.org/officeDocument/2006/relationships/slide" Target="slides/slide61.xml"/><Relationship Id="rId73" Type="http://schemas.openxmlformats.org/officeDocument/2006/relationships/slide" Target="slides/slide62.xml"/><Relationship Id="rId74" Type="http://schemas.openxmlformats.org/officeDocument/2006/relationships/slide" Target="slides/slide63.xml"/><Relationship Id="rId75" Type="http://schemas.openxmlformats.org/officeDocument/2006/relationships/slide" Target="slides/slide64.xml"/><Relationship Id="rId76" Type="http://schemas.openxmlformats.org/officeDocument/2006/relationships/slide" Target="slides/slide65.xml"/><Relationship Id="rId77" Type="http://schemas.openxmlformats.org/officeDocument/2006/relationships/slide" Target="slides/slide66.xml"/><Relationship Id="rId78" Type="http://schemas.openxmlformats.org/officeDocument/2006/relationships/slide" Target="slides/slide67.xml"/><Relationship Id="rId79" Type="http://schemas.openxmlformats.org/officeDocument/2006/relationships/slide" Target="slides/slide68.xml"/><Relationship Id="rId170" Type="http://schemas.openxmlformats.org/officeDocument/2006/relationships/slide" Target="slides/slide159.xml"/><Relationship Id="rId171" Type="http://schemas.openxmlformats.org/officeDocument/2006/relationships/slide" Target="slides/slide160.xml"/><Relationship Id="rId172" Type="http://schemas.openxmlformats.org/officeDocument/2006/relationships/slide" Target="slides/slide161.xml"/><Relationship Id="rId173" Type="http://schemas.openxmlformats.org/officeDocument/2006/relationships/slide" Target="slides/slide162.xml"/><Relationship Id="rId174" Type="http://schemas.openxmlformats.org/officeDocument/2006/relationships/slide" Target="slides/slide163.xml"/><Relationship Id="rId175" Type="http://schemas.openxmlformats.org/officeDocument/2006/relationships/slide" Target="slides/slide164.xml"/><Relationship Id="rId176" Type="http://schemas.openxmlformats.org/officeDocument/2006/relationships/slide" Target="slides/slide165.xml"/><Relationship Id="rId177" Type="http://schemas.openxmlformats.org/officeDocument/2006/relationships/slide" Target="slides/slide166.xml"/><Relationship Id="rId178" Type="http://schemas.openxmlformats.org/officeDocument/2006/relationships/slide" Target="slides/slide167.xml"/><Relationship Id="rId179" Type="http://schemas.openxmlformats.org/officeDocument/2006/relationships/slide" Target="slides/slide168.xml"/><Relationship Id="rId260" Type="http://schemas.openxmlformats.org/officeDocument/2006/relationships/slide" Target="slides/slide24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61" Type="http://schemas.openxmlformats.org/officeDocument/2006/relationships/slide" Target="slides/slide250.xml"/><Relationship Id="rId262" Type="http://schemas.openxmlformats.org/officeDocument/2006/relationships/slide" Target="slides/slide251.xml"/><Relationship Id="rId263" Type="http://schemas.openxmlformats.org/officeDocument/2006/relationships/slide" Target="slides/slide252.xml"/><Relationship Id="rId264" Type="http://schemas.openxmlformats.org/officeDocument/2006/relationships/slide" Target="slides/slide253.xml"/><Relationship Id="rId110" Type="http://schemas.openxmlformats.org/officeDocument/2006/relationships/slide" Target="slides/slide99.xml"/><Relationship Id="rId111" Type="http://schemas.openxmlformats.org/officeDocument/2006/relationships/slide" Target="slides/slide100.xml"/><Relationship Id="rId112" Type="http://schemas.openxmlformats.org/officeDocument/2006/relationships/slide" Target="slides/slide101.xml"/><Relationship Id="rId113" Type="http://schemas.openxmlformats.org/officeDocument/2006/relationships/slide" Target="slides/slide102.xml"/><Relationship Id="rId114" Type="http://schemas.openxmlformats.org/officeDocument/2006/relationships/slide" Target="slides/slide103.xml"/><Relationship Id="rId115" Type="http://schemas.openxmlformats.org/officeDocument/2006/relationships/slide" Target="slides/slide104.xml"/><Relationship Id="rId116" Type="http://schemas.openxmlformats.org/officeDocument/2006/relationships/slide" Target="slides/slide105.xml"/><Relationship Id="rId117" Type="http://schemas.openxmlformats.org/officeDocument/2006/relationships/slide" Target="slides/slide106.xml"/><Relationship Id="rId118" Type="http://schemas.openxmlformats.org/officeDocument/2006/relationships/slide" Target="slides/slide107.xml"/><Relationship Id="rId119" Type="http://schemas.openxmlformats.org/officeDocument/2006/relationships/slide" Target="slides/slide108.xml"/><Relationship Id="rId200" Type="http://schemas.openxmlformats.org/officeDocument/2006/relationships/slide" Target="slides/slide189.xml"/><Relationship Id="rId201" Type="http://schemas.openxmlformats.org/officeDocument/2006/relationships/slide" Target="slides/slide190.xml"/><Relationship Id="rId202" Type="http://schemas.openxmlformats.org/officeDocument/2006/relationships/slide" Target="slides/slide191.xml"/><Relationship Id="rId203" Type="http://schemas.openxmlformats.org/officeDocument/2006/relationships/slide" Target="slides/slide192.xml"/><Relationship Id="rId204" Type="http://schemas.openxmlformats.org/officeDocument/2006/relationships/slide" Target="slides/slide193.xml"/><Relationship Id="rId205" Type="http://schemas.openxmlformats.org/officeDocument/2006/relationships/slide" Target="slides/slide194.xml"/><Relationship Id="rId206" Type="http://schemas.openxmlformats.org/officeDocument/2006/relationships/slide" Target="slides/slide195.xml"/><Relationship Id="rId207" Type="http://schemas.openxmlformats.org/officeDocument/2006/relationships/slide" Target="slides/slide196.xml"/><Relationship Id="rId208" Type="http://schemas.openxmlformats.org/officeDocument/2006/relationships/slide" Target="slides/slide197.xml"/><Relationship Id="rId209" Type="http://schemas.openxmlformats.org/officeDocument/2006/relationships/slide" Target="slides/slide198.xml"/><Relationship Id="rId265" Type="http://schemas.openxmlformats.org/officeDocument/2006/relationships/slide" Target="slides/slide254.xml"/><Relationship Id="rId266" Type="http://schemas.openxmlformats.org/officeDocument/2006/relationships/slide" Target="slides/slide255.xml"/><Relationship Id="rId267" Type="http://schemas.openxmlformats.org/officeDocument/2006/relationships/slide" Target="slides/slide256.xml"/><Relationship Id="rId268" Type="http://schemas.openxmlformats.org/officeDocument/2006/relationships/slide" Target="slides/slide257.xml"/><Relationship Id="rId269" Type="http://schemas.openxmlformats.org/officeDocument/2006/relationships/slide" Target="slides/slide25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80" Type="http://schemas.openxmlformats.org/officeDocument/2006/relationships/slide" Target="slides/slide69.xml"/><Relationship Id="rId81" Type="http://schemas.openxmlformats.org/officeDocument/2006/relationships/slide" Target="slides/slide70.xml"/><Relationship Id="rId82" Type="http://schemas.openxmlformats.org/officeDocument/2006/relationships/slide" Target="slides/slide71.xml"/><Relationship Id="rId83" Type="http://schemas.openxmlformats.org/officeDocument/2006/relationships/slide" Target="slides/slide72.xml"/><Relationship Id="rId84" Type="http://schemas.openxmlformats.org/officeDocument/2006/relationships/slide" Target="slides/slide73.xml"/><Relationship Id="rId85" Type="http://schemas.openxmlformats.org/officeDocument/2006/relationships/slide" Target="slides/slide74.xml"/><Relationship Id="rId86" Type="http://schemas.openxmlformats.org/officeDocument/2006/relationships/slide" Target="slides/slide75.xml"/><Relationship Id="rId87" Type="http://schemas.openxmlformats.org/officeDocument/2006/relationships/slide" Target="slides/slide76.xml"/><Relationship Id="rId88" Type="http://schemas.openxmlformats.org/officeDocument/2006/relationships/slide" Target="slides/slide77.xml"/><Relationship Id="rId89" Type="http://schemas.openxmlformats.org/officeDocument/2006/relationships/slide" Target="slides/slide78.xml"/><Relationship Id="rId180" Type="http://schemas.openxmlformats.org/officeDocument/2006/relationships/slide" Target="slides/slide169.xml"/><Relationship Id="rId181" Type="http://schemas.openxmlformats.org/officeDocument/2006/relationships/slide" Target="slides/slide170.xml"/><Relationship Id="rId182" Type="http://schemas.openxmlformats.org/officeDocument/2006/relationships/slide" Target="slides/slide171.xml"/><Relationship Id="rId183" Type="http://schemas.openxmlformats.org/officeDocument/2006/relationships/slide" Target="slides/slide172.xml"/><Relationship Id="rId184" Type="http://schemas.openxmlformats.org/officeDocument/2006/relationships/slide" Target="slides/slide173.xml"/><Relationship Id="rId185" Type="http://schemas.openxmlformats.org/officeDocument/2006/relationships/slide" Target="slides/slide174.xml"/><Relationship Id="rId186" Type="http://schemas.openxmlformats.org/officeDocument/2006/relationships/slide" Target="slides/slide175.xml"/><Relationship Id="rId187" Type="http://schemas.openxmlformats.org/officeDocument/2006/relationships/slide" Target="slides/slide176.xml"/><Relationship Id="rId188" Type="http://schemas.openxmlformats.org/officeDocument/2006/relationships/slide" Target="slides/slide177.xml"/><Relationship Id="rId189" Type="http://schemas.openxmlformats.org/officeDocument/2006/relationships/slide" Target="slides/slide178.xml"/><Relationship Id="rId270" Type="http://schemas.openxmlformats.org/officeDocument/2006/relationships/slide" Target="slides/slide259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271" Type="http://schemas.openxmlformats.org/officeDocument/2006/relationships/slide" Target="slides/slide260.xml"/><Relationship Id="rId272" Type="http://schemas.openxmlformats.org/officeDocument/2006/relationships/slide" Target="slides/slide261.xml"/><Relationship Id="rId273" Type="http://schemas.openxmlformats.org/officeDocument/2006/relationships/slide" Target="slides/slide262.xml"/><Relationship Id="rId274" Type="http://schemas.openxmlformats.org/officeDocument/2006/relationships/slide" Target="slides/slide263.xml"/><Relationship Id="rId120" Type="http://schemas.openxmlformats.org/officeDocument/2006/relationships/slide" Target="slides/slide109.xml"/><Relationship Id="rId121" Type="http://schemas.openxmlformats.org/officeDocument/2006/relationships/slide" Target="slides/slide110.xml"/><Relationship Id="rId122" Type="http://schemas.openxmlformats.org/officeDocument/2006/relationships/slide" Target="slides/slide111.xml"/><Relationship Id="rId123" Type="http://schemas.openxmlformats.org/officeDocument/2006/relationships/slide" Target="slides/slide112.xml"/><Relationship Id="rId124" Type="http://schemas.openxmlformats.org/officeDocument/2006/relationships/slide" Target="slides/slide113.xml"/><Relationship Id="rId125" Type="http://schemas.openxmlformats.org/officeDocument/2006/relationships/slide" Target="slides/slide114.xml"/><Relationship Id="rId126" Type="http://schemas.openxmlformats.org/officeDocument/2006/relationships/slide" Target="slides/slide115.xml"/><Relationship Id="rId127" Type="http://schemas.openxmlformats.org/officeDocument/2006/relationships/slide" Target="slides/slide116.xml"/><Relationship Id="rId128" Type="http://schemas.openxmlformats.org/officeDocument/2006/relationships/slide" Target="slides/slide117.xml"/><Relationship Id="rId129" Type="http://schemas.openxmlformats.org/officeDocument/2006/relationships/slide" Target="slides/slide118.xml"/><Relationship Id="rId210" Type="http://schemas.openxmlformats.org/officeDocument/2006/relationships/slide" Target="slides/slide199.xml"/><Relationship Id="rId211" Type="http://schemas.openxmlformats.org/officeDocument/2006/relationships/slide" Target="slides/slide200.xml"/><Relationship Id="rId212" Type="http://schemas.openxmlformats.org/officeDocument/2006/relationships/slide" Target="slides/slide201.xml"/><Relationship Id="rId213" Type="http://schemas.openxmlformats.org/officeDocument/2006/relationships/slide" Target="slides/slide202.xml"/><Relationship Id="rId214" Type="http://schemas.openxmlformats.org/officeDocument/2006/relationships/slide" Target="slides/slide203.xml"/><Relationship Id="rId215" Type="http://schemas.openxmlformats.org/officeDocument/2006/relationships/slide" Target="slides/slide204.xml"/><Relationship Id="rId216" Type="http://schemas.openxmlformats.org/officeDocument/2006/relationships/slide" Target="slides/slide205.xml"/><Relationship Id="rId217" Type="http://schemas.openxmlformats.org/officeDocument/2006/relationships/slide" Target="slides/slide206.xml"/><Relationship Id="rId218" Type="http://schemas.openxmlformats.org/officeDocument/2006/relationships/slide" Target="slides/slide207.xml"/><Relationship Id="rId219" Type="http://schemas.openxmlformats.org/officeDocument/2006/relationships/slide" Target="slides/slide208.xml"/><Relationship Id="rId275" Type="http://schemas.openxmlformats.org/officeDocument/2006/relationships/slide" Target="slides/slide264.xml"/><Relationship Id="rId276" Type="http://schemas.openxmlformats.org/officeDocument/2006/relationships/slide" Target="slides/slide265.xml"/><Relationship Id="rId277" Type="http://schemas.openxmlformats.org/officeDocument/2006/relationships/slide" Target="slides/slide266.xml"/><Relationship Id="rId278" Type="http://schemas.openxmlformats.org/officeDocument/2006/relationships/slide" Target="slides/slide267.xml"/><Relationship Id="rId279" Type="http://schemas.openxmlformats.org/officeDocument/2006/relationships/slide" Target="slides/slide268.xml"/><Relationship Id="rId90" Type="http://schemas.openxmlformats.org/officeDocument/2006/relationships/slide" Target="slides/slide79.xml"/><Relationship Id="rId91" Type="http://schemas.openxmlformats.org/officeDocument/2006/relationships/slide" Target="slides/slide80.xml"/><Relationship Id="rId92" Type="http://schemas.openxmlformats.org/officeDocument/2006/relationships/slide" Target="slides/slide81.xml"/><Relationship Id="rId93" Type="http://schemas.openxmlformats.org/officeDocument/2006/relationships/slide" Target="slides/slide82.xml"/><Relationship Id="rId94" Type="http://schemas.openxmlformats.org/officeDocument/2006/relationships/slide" Target="slides/slide83.xml"/><Relationship Id="rId95" Type="http://schemas.openxmlformats.org/officeDocument/2006/relationships/slide" Target="slides/slide84.xml"/><Relationship Id="rId96" Type="http://schemas.openxmlformats.org/officeDocument/2006/relationships/slide" Target="slides/slide85.xml"/><Relationship Id="rId97" Type="http://schemas.openxmlformats.org/officeDocument/2006/relationships/slide" Target="slides/slide86.xml"/><Relationship Id="rId98" Type="http://schemas.openxmlformats.org/officeDocument/2006/relationships/slide" Target="slides/slide87.xml"/><Relationship Id="rId99" Type="http://schemas.openxmlformats.org/officeDocument/2006/relationships/slide" Target="slides/slide88.xml"/><Relationship Id="rId190" Type="http://schemas.openxmlformats.org/officeDocument/2006/relationships/slide" Target="slides/slide179.xml"/><Relationship Id="rId191" Type="http://schemas.openxmlformats.org/officeDocument/2006/relationships/slide" Target="slides/slide180.xml"/><Relationship Id="rId192" Type="http://schemas.openxmlformats.org/officeDocument/2006/relationships/slide" Target="slides/slide181.xml"/><Relationship Id="rId193" Type="http://schemas.openxmlformats.org/officeDocument/2006/relationships/slide" Target="slides/slide182.xml"/><Relationship Id="rId194" Type="http://schemas.openxmlformats.org/officeDocument/2006/relationships/slide" Target="slides/slide183.xml"/><Relationship Id="rId195" Type="http://schemas.openxmlformats.org/officeDocument/2006/relationships/slide" Target="slides/slide184.xml"/><Relationship Id="rId196" Type="http://schemas.openxmlformats.org/officeDocument/2006/relationships/slide" Target="slides/slide185.xml"/><Relationship Id="rId197" Type="http://schemas.openxmlformats.org/officeDocument/2006/relationships/slide" Target="slides/slide186.xml"/><Relationship Id="rId198" Type="http://schemas.openxmlformats.org/officeDocument/2006/relationships/slide" Target="slides/slide187.xml"/><Relationship Id="rId199" Type="http://schemas.openxmlformats.org/officeDocument/2006/relationships/slide" Target="slides/slide188.xml"/><Relationship Id="rId280" Type="http://schemas.openxmlformats.org/officeDocument/2006/relationships/slide" Target="slides/slide269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281" Type="http://schemas.openxmlformats.org/officeDocument/2006/relationships/slide" Target="slides/slide270.xml"/><Relationship Id="rId282" Type="http://schemas.openxmlformats.org/officeDocument/2006/relationships/slide" Target="slides/slide271.xml"/><Relationship Id="rId283" Type="http://schemas.openxmlformats.org/officeDocument/2006/relationships/slide" Target="slides/slide272.xml"/><Relationship Id="rId284" Type="http://schemas.openxmlformats.org/officeDocument/2006/relationships/slide" Target="slides/slide273.xml"/><Relationship Id="rId130" Type="http://schemas.openxmlformats.org/officeDocument/2006/relationships/slide" Target="slides/slide119.xml"/><Relationship Id="rId131" Type="http://schemas.openxmlformats.org/officeDocument/2006/relationships/slide" Target="slides/slide120.xml"/><Relationship Id="rId132" Type="http://schemas.openxmlformats.org/officeDocument/2006/relationships/slide" Target="slides/slide121.xml"/><Relationship Id="rId133" Type="http://schemas.openxmlformats.org/officeDocument/2006/relationships/slide" Target="slides/slide122.xml"/><Relationship Id="rId220" Type="http://schemas.openxmlformats.org/officeDocument/2006/relationships/slide" Target="slides/slide209.xml"/><Relationship Id="rId221" Type="http://schemas.openxmlformats.org/officeDocument/2006/relationships/slide" Target="slides/slide210.xml"/><Relationship Id="rId222" Type="http://schemas.openxmlformats.org/officeDocument/2006/relationships/slide" Target="slides/slide211.xml"/><Relationship Id="rId223" Type="http://schemas.openxmlformats.org/officeDocument/2006/relationships/slide" Target="slides/slide212.xml"/><Relationship Id="rId224" Type="http://schemas.openxmlformats.org/officeDocument/2006/relationships/slide" Target="slides/slide213.xml"/><Relationship Id="rId225" Type="http://schemas.openxmlformats.org/officeDocument/2006/relationships/slide" Target="slides/slide214.xml"/><Relationship Id="rId226" Type="http://schemas.openxmlformats.org/officeDocument/2006/relationships/slide" Target="slides/slide215.xml"/><Relationship Id="rId227" Type="http://schemas.openxmlformats.org/officeDocument/2006/relationships/slide" Target="slides/slide216.xml"/><Relationship Id="rId228" Type="http://schemas.openxmlformats.org/officeDocument/2006/relationships/slide" Target="slides/slide217.xml"/><Relationship Id="rId229" Type="http://schemas.openxmlformats.org/officeDocument/2006/relationships/slide" Target="slides/slide218.xml"/><Relationship Id="rId134" Type="http://schemas.openxmlformats.org/officeDocument/2006/relationships/slide" Target="slides/slide123.xml"/><Relationship Id="rId135" Type="http://schemas.openxmlformats.org/officeDocument/2006/relationships/slide" Target="slides/slide124.xml"/><Relationship Id="rId136" Type="http://schemas.openxmlformats.org/officeDocument/2006/relationships/slide" Target="slides/slide125.xml"/><Relationship Id="rId137" Type="http://schemas.openxmlformats.org/officeDocument/2006/relationships/slide" Target="slides/slide126.xml"/><Relationship Id="rId138" Type="http://schemas.openxmlformats.org/officeDocument/2006/relationships/slide" Target="slides/slide127.xml"/><Relationship Id="rId139" Type="http://schemas.openxmlformats.org/officeDocument/2006/relationships/slide" Target="slides/slide128.xml"/><Relationship Id="rId285" Type="http://schemas.openxmlformats.org/officeDocument/2006/relationships/slide" Target="slides/slide274.xml"/><Relationship Id="rId286" Type="http://schemas.openxmlformats.org/officeDocument/2006/relationships/slide" Target="slides/slide275.xml"/><Relationship Id="rId287" Type="http://schemas.openxmlformats.org/officeDocument/2006/relationships/slide" Target="slides/slide276.xml"/><Relationship Id="rId288" Type="http://schemas.openxmlformats.org/officeDocument/2006/relationships/slide" Target="slides/slide277.xml"/><Relationship Id="rId289" Type="http://schemas.openxmlformats.org/officeDocument/2006/relationships/notesMaster" Target="notesMasters/notesMaster1.xml"/><Relationship Id="rId290" Type="http://schemas.openxmlformats.org/officeDocument/2006/relationships/handoutMaster" Target="handoutMasters/handoutMaster1.xml"/><Relationship Id="rId291" Type="http://schemas.openxmlformats.org/officeDocument/2006/relationships/presProps" Target="presProps.xml"/><Relationship Id="rId292" Type="http://schemas.openxmlformats.org/officeDocument/2006/relationships/viewProps" Target="viewProps.xml"/><Relationship Id="rId293" Type="http://schemas.openxmlformats.org/officeDocument/2006/relationships/theme" Target="theme/theme1.xml"/><Relationship Id="rId294" Type="http://schemas.openxmlformats.org/officeDocument/2006/relationships/tableStyles" Target="tableStyles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140" Type="http://schemas.openxmlformats.org/officeDocument/2006/relationships/slide" Target="slides/slide129.xml"/><Relationship Id="rId141" Type="http://schemas.openxmlformats.org/officeDocument/2006/relationships/slide" Target="slides/slide130.xml"/><Relationship Id="rId142" Type="http://schemas.openxmlformats.org/officeDocument/2006/relationships/slide" Target="slides/slide131.xml"/><Relationship Id="rId143" Type="http://schemas.openxmlformats.org/officeDocument/2006/relationships/slide" Target="slides/slide132.xml"/><Relationship Id="rId144" Type="http://schemas.openxmlformats.org/officeDocument/2006/relationships/slide" Target="slides/slide133.xml"/><Relationship Id="rId145" Type="http://schemas.openxmlformats.org/officeDocument/2006/relationships/slide" Target="slides/slide134.xml"/><Relationship Id="rId146" Type="http://schemas.openxmlformats.org/officeDocument/2006/relationships/slide" Target="slides/slide135.xml"/><Relationship Id="rId147" Type="http://schemas.openxmlformats.org/officeDocument/2006/relationships/slide" Target="slides/slide136.xml"/><Relationship Id="rId148" Type="http://schemas.openxmlformats.org/officeDocument/2006/relationships/slide" Target="slides/slide137.xml"/><Relationship Id="rId149" Type="http://schemas.openxmlformats.org/officeDocument/2006/relationships/slide" Target="slides/slide138.xml"/><Relationship Id="rId230" Type="http://schemas.openxmlformats.org/officeDocument/2006/relationships/slide" Target="slides/slide219.xml"/><Relationship Id="rId231" Type="http://schemas.openxmlformats.org/officeDocument/2006/relationships/slide" Target="slides/slide220.xml"/><Relationship Id="rId232" Type="http://schemas.openxmlformats.org/officeDocument/2006/relationships/slide" Target="slides/slide221.xml"/><Relationship Id="rId233" Type="http://schemas.openxmlformats.org/officeDocument/2006/relationships/slide" Target="slides/slide222.xml"/><Relationship Id="rId234" Type="http://schemas.openxmlformats.org/officeDocument/2006/relationships/slide" Target="slides/slide223.xml"/><Relationship Id="rId235" Type="http://schemas.openxmlformats.org/officeDocument/2006/relationships/slide" Target="slides/slide224.xml"/><Relationship Id="rId236" Type="http://schemas.openxmlformats.org/officeDocument/2006/relationships/slide" Target="slides/slide225.xml"/><Relationship Id="rId237" Type="http://schemas.openxmlformats.org/officeDocument/2006/relationships/slide" Target="slides/slide226.xml"/><Relationship Id="rId238" Type="http://schemas.openxmlformats.org/officeDocument/2006/relationships/slide" Target="slides/slide227.xml"/><Relationship Id="rId239" Type="http://schemas.openxmlformats.org/officeDocument/2006/relationships/slide" Target="slides/slide22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150" Type="http://schemas.openxmlformats.org/officeDocument/2006/relationships/slide" Target="slides/slide139.xml"/><Relationship Id="rId151" Type="http://schemas.openxmlformats.org/officeDocument/2006/relationships/slide" Target="slides/slide140.xml"/><Relationship Id="rId152" Type="http://schemas.openxmlformats.org/officeDocument/2006/relationships/slide" Target="slides/slide141.xml"/><Relationship Id="rId153" Type="http://schemas.openxmlformats.org/officeDocument/2006/relationships/slide" Target="slides/slide142.xml"/><Relationship Id="rId154" Type="http://schemas.openxmlformats.org/officeDocument/2006/relationships/slide" Target="slides/slide143.xml"/><Relationship Id="rId155" Type="http://schemas.openxmlformats.org/officeDocument/2006/relationships/slide" Target="slides/slide144.xml"/><Relationship Id="rId156" Type="http://schemas.openxmlformats.org/officeDocument/2006/relationships/slide" Target="slides/slide145.xml"/><Relationship Id="rId157" Type="http://schemas.openxmlformats.org/officeDocument/2006/relationships/slide" Target="slides/slide146.xml"/><Relationship Id="rId158" Type="http://schemas.openxmlformats.org/officeDocument/2006/relationships/slide" Target="slides/slide147.xml"/><Relationship Id="rId159" Type="http://schemas.openxmlformats.org/officeDocument/2006/relationships/slide" Target="slides/slide148.xml"/><Relationship Id="rId240" Type="http://schemas.openxmlformats.org/officeDocument/2006/relationships/slide" Target="slides/slide229.xml"/><Relationship Id="rId241" Type="http://schemas.openxmlformats.org/officeDocument/2006/relationships/slide" Target="slides/slide230.xml"/><Relationship Id="rId242" Type="http://schemas.openxmlformats.org/officeDocument/2006/relationships/slide" Target="slides/slide231.xml"/><Relationship Id="rId243" Type="http://schemas.openxmlformats.org/officeDocument/2006/relationships/slide" Target="slides/slide232.xml"/><Relationship Id="rId244" Type="http://schemas.openxmlformats.org/officeDocument/2006/relationships/slide" Target="slides/slide233.xml"/><Relationship Id="rId245" Type="http://schemas.openxmlformats.org/officeDocument/2006/relationships/slide" Target="slides/slide234.xml"/><Relationship Id="rId246" Type="http://schemas.openxmlformats.org/officeDocument/2006/relationships/slide" Target="slides/slide235.xml"/><Relationship Id="rId247" Type="http://schemas.openxmlformats.org/officeDocument/2006/relationships/slide" Target="slides/slide236.xml"/><Relationship Id="rId248" Type="http://schemas.openxmlformats.org/officeDocument/2006/relationships/slide" Target="slides/slide237.xml"/><Relationship Id="rId249" Type="http://schemas.openxmlformats.org/officeDocument/2006/relationships/slide" Target="slides/slide23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<Relationship Id="rId64" Type="http://schemas.openxmlformats.org/officeDocument/2006/relationships/slide" Target="slides/slide53.xml"/><Relationship Id="rId65" Type="http://schemas.openxmlformats.org/officeDocument/2006/relationships/slide" Target="slides/slide54.xml"/><Relationship Id="rId66" Type="http://schemas.openxmlformats.org/officeDocument/2006/relationships/slide" Target="slides/slide55.xml"/><Relationship Id="rId67" Type="http://schemas.openxmlformats.org/officeDocument/2006/relationships/slide" Target="slides/slide56.xml"/><Relationship Id="rId68" Type="http://schemas.openxmlformats.org/officeDocument/2006/relationships/slide" Target="slides/slide57.xml"/><Relationship Id="rId69" Type="http://schemas.openxmlformats.org/officeDocument/2006/relationships/slide" Target="slides/slide58.xml"/><Relationship Id="rId160" Type="http://schemas.openxmlformats.org/officeDocument/2006/relationships/slide" Target="slides/slide149.xml"/><Relationship Id="rId161" Type="http://schemas.openxmlformats.org/officeDocument/2006/relationships/slide" Target="slides/slide150.xml"/><Relationship Id="rId162" Type="http://schemas.openxmlformats.org/officeDocument/2006/relationships/slide" Target="slides/slide151.xml"/><Relationship Id="rId163" Type="http://schemas.openxmlformats.org/officeDocument/2006/relationships/slide" Target="slides/slide152.xml"/><Relationship Id="rId164" Type="http://schemas.openxmlformats.org/officeDocument/2006/relationships/slide" Target="slides/slide153.xml"/><Relationship Id="rId165" Type="http://schemas.openxmlformats.org/officeDocument/2006/relationships/slide" Target="slides/slide154.xml"/><Relationship Id="rId166" Type="http://schemas.openxmlformats.org/officeDocument/2006/relationships/slide" Target="slides/slide155.xml"/><Relationship Id="rId167" Type="http://schemas.openxmlformats.org/officeDocument/2006/relationships/slide" Target="slides/slide156.xml"/><Relationship Id="rId168" Type="http://schemas.openxmlformats.org/officeDocument/2006/relationships/slide" Target="slides/slide157.xml"/><Relationship Id="rId169" Type="http://schemas.openxmlformats.org/officeDocument/2006/relationships/slide" Target="slides/slide158.xml"/><Relationship Id="rId250" Type="http://schemas.openxmlformats.org/officeDocument/2006/relationships/slide" Target="slides/slide239.xml"/><Relationship Id="rId251" Type="http://schemas.openxmlformats.org/officeDocument/2006/relationships/slide" Target="slides/slide240.xml"/><Relationship Id="rId252" Type="http://schemas.openxmlformats.org/officeDocument/2006/relationships/slide" Target="slides/slide241.xml"/><Relationship Id="rId253" Type="http://schemas.openxmlformats.org/officeDocument/2006/relationships/slide" Target="slides/slide242.xml"/><Relationship Id="rId254" Type="http://schemas.openxmlformats.org/officeDocument/2006/relationships/slide" Target="slides/slide243.xml"/><Relationship Id="rId255" Type="http://schemas.openxmlformats.org/officeDocument/2006/relationships/slide" Target="slides/slide244.xml"/><Relationship Id="rId256" Type="http://schemas.openxmlformats.org/officeDocument/2006/relationships/slide" Target="slides/slide245.xml"/><Relationship Id="rId257" Type="http://schemas.openxmlformats.org/officeDocument/2006/relationships/slide" Target="slides/slide246.xml"/><Relationship Id="rId258" Type="http://schemas.openxmlformats.org/officeDocument/2006/relationships/slide" Target="slides/slide247.xml"/><Relationship Id="rId259" Type="http://schemas.openxmlformats.org/officeDocument/2006/relationships/slide" Target="slides/slide248.xml"/><Relationship Id="rId100" Type="http://schemas.openxmlformats.org/officeDocument/2006/relationships/slide" Target="slides/slide89.xml"/><Relationship Id="rId101" Type="http://schemas.openxmlformats.org/officeDocument/2006/relationships/slide" Target="slides/slide90.xml"/><Relationship Id="rId102" Type="http://schemas.openxmlformats.org/officeDocument/2006/relationships/slide" Target="slides/slide91.xml"/><Relationship Id="rId103" Type="http://schemas.openxmlformats.org/officeDocument/2006/relationships/slide" Target="slides/slide92.xml"/><Relationship Id="rId104" Type="http://schemas.openxmlformats.org/officeDocument/2006/relationships/slide" Target="slides/slide93.xml"/><Relationship Id="rId105" Type="http://schemas.openxmlformats.org/officeDocument/2006/relationships/slide" Target="slides/slide9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3777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3777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fld id="{FE6267A3-3438-A049-A68B-BE74F4DEF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09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33777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5438" y="525463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1477" y="3329940"/>
            <a:ext cx="6773122" cy="315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3777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fld id="{FE710ED7-9A39-234E-955B-0AD28DBAB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476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1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1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1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1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1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1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1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1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1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1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1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1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1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2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2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2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2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2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2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2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2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2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2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6.xml"/></Relationships>
</file>

<file path=ppt/notesSlides/_rels/notesSlide2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2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2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2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2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1.xml"/></Relationships>
</file>

<file path=ppt/notesSlides/_rels/notesSlide2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2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2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5.xml"/></Relationships>
</file>

<file path=ppt/notesSlides/_rels/notesSlide2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2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2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8.xml"/></Relationships>
</file>

<file path=ppt/notesSlides/_rels/notesSlide2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9.xml"/></Relationships>
</file>

<file path=ppt/notesSlides/_rels/notesSlide2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2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2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2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2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2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8.xml"/></Relationships>
</file>

<file path=ppt/notesSlides/_rels/notesSlide2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9.xml"/></Relationships>
</file>

<file path=ppt/notesSlides/_rels/notesSlide2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2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1.xml"/></Relationships>
</file>

<file path=ppt/notesSlides/_rels/notesSlide2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3.xml"/></Relationships>
</file>

<file path=ppt/notesSlides/_rels/notesSlide2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2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5.xml"/></Relationships>
</file>

<file path=ppt/notesSlides/_rels/notesSlide2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7.xml"/></Relationships>
</file>

<file path=ppt/notesSlides/_rels/notesSlide2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8.xml"/></Relationships>
</file>

<file path=ppt/notesSlides/_rels/notesSlide2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9.xml"/></Relationships>
</file>

<file path=ppt/notesSlides/_rels/notesSlide2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0.xml"/></Relationships>
</file>

<file path=ppt/notesSlides/_rels/notesSlide2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2.xml"/></Relationships>
</file>

<file path=ppt/notesSlides/_rels/notesSlide2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3.xml"/></Relationships>
</file>

<file path=ppt/notesSlides/_rels/notesSlide2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4.xml"/></Relationships>
</file>

<file path=ppt/notesSlides/_rels/notesSlide2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5.xml"/></Relationships>
</file>

<file path=ppt/notesSlides/_rels/notesSlide2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6.xml"/></Relationships>
</file>

<file path=ppt/notesSlides/_rels/notesSlide2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8.xml"/></Relationships>
</file>

<file path=ppt/notesSlides/_rels/notesSlide2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9.xml"/></Relationships>
</file>

<file path=ppt/notesSlides/_rels/notesSlide2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1.xml"/></Relationships>
</file>

<file path=ppt/notesSlides/_rels/notesSlide2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2.xml"/></Relationships>
</file>

<file path=ppt/notesSlides/_rels/notesSlide2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53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8B3E3AB-A206-4D56-9BBE-26D6CCB18FA5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5076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0189406-663F-411A-8BA4-3D0AEBCC41F9}" type="slidenum">
              <a:rPr lang="en-US" altLang="en-US" sz="1200"/>
              <a:pPr eaLnBrk="1" hangingPunct="1"/>
              <a:t>106</a:t>
            </a:fld>
            <a:endParaRPr lang="en-US" altLang="en-US" sz="1200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7661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B0813FD2-7EB2-4F8B-AE24-A25BAA1FB018}" type="slidenum">
              <a:rPr lang="en-US" altLang="en-US" sz="1200"/>
              <a:pPr eaLnBrk="1" hangingPunct="1"/>
              <a:t>107</a:t>
            </a:fld>
            <a:endParaRPr lang="en-US" altLang="en-US" sz="1200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4895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A5A85EE-673D-47D2-856F-270A10DA026B}" type="slidenum">
              <a:rPr lang="en-US" altLang="en-US" sz="1200"/>
              <a:pPr eaLnBrk="1" hangingPunct="1"/>
              <a:t>108</a:t>
            </a:fld>
            <a:endParaRPr lang="en-US" altLang="en-US" sz="1200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3257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BA9D45D-04A0-4B86-9884-FF6AABCBBF7C}" type="slidenum">
              <a:rPr lang="en-US" altLang="en-US" sz="1200"/>
              <a:pPr eaLnBrk="1" hangingPunct="1"/>
              <a:t>109</a:t>
            </a:fld>
            <a:endParaRPr lang="en-US" altLang="en-US" sz="1200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482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FBFCE36D-29D0-4CE1-8A84-F4E4CF08D147}" type="slidenum">
              <a:rPr lang="en-US" altLang="en-US" sz="1200"/>
              <a:pPr eaLnBrk="1" hangingPunct="1"/>
              <a:t>110</a:t>
            </a:fld>
            <a:endParaRPr lang="en-US" altLang="en-US" sz="1200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9030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85B6ADE-5B7B-40CF-ACE5-EF6CDD26A8DD}" type="slidenum">
              <a:rPr lang="en-US" altLang="en-US" sz="1200"/>
              <a:pPr eaLnBrk="1" hangingPunct="1"/>
              <a:t>111</a:t>
            </a:fld>
            <a:endParaRPr lang="en-US" altLang="en-US" sz="1200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0411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66FC2C7-2CB5-4A27-A6A9-53202907EF65}" type="slidenum">
              <a:rPr lang="en-US" altLang="en-US" sz="1200"/>
              <a:pPr eaLnBrk="1" hangingPunct="1"/>
              <a:t>112</a:t>
            </a:fld>
            <a:endParaRPr lang="en-US" altLang="en-US" sz="120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2221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66FC2C7-2CB5-4A27-A6A9-53202907EF65}" type="slidenum">
              <a:rPr lang="en-US" altLang="en-US" sz="1200"/>
              <a:pPr eaLnBrk="1" hangingPunct="1"/>
              <a:t>113</a:t>
            </a:fld>
            <a:endParaRPr lang="en-US" altLang="en-US" sz="120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3315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8D6B5E85-DA39-4833-87CF-A4AFCDCB9035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114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6503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B33FBCA1-CDDA-48E9-A139-7B69C9203001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115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216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7C3B969-EE63-47A7-911C-94BA9A3E84CC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75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8D2BDBF3-E660-4518-8E2E-C6102108EE19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116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82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042A5059-E35E-4B7D-8EC0-1171CF34C9A9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117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46757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D277BC0E-1CD1-4AF7-8BA1-92D534BC80DC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118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5251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56D23BA8-82A4-48D7-A25B-1B398CD764ED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119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8952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DF9DECAF-2D7E-48AC-87EC-650E5F5B8844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120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19210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C6EB6C2-8602-439C-B1D9-5675CECB2755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121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79603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F3CA5A4F-F7D7-43A0-9631-D52C859D117C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122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4236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A72DE85E-FEBE-460F-AB8A-93F721CFF1AC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123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6076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A40D5F3E-390D-423D-811B-E26CC648C2B2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124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2116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AE1F59E9-C2D7-4D09-ABF3-37D15D2C03EF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125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33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32BC1BC-2012-4461-BDE7-BD5D73C1C6A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9250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72AF7FC0-02B0-4431-9579-57BF01F9AD0B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126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692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05362454-182E-41B8-A39B-6A61A44146C1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127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32191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3B61DD5F-E52A-46D9-8B08-C3E7EA39F2C9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128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281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DD1F694B-1F43-4579-BF15-CC74DB25FFF8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129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5820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E3ED85D-0E14-4B1D-A23E-43DC46EDC86E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130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410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66681345-62EB-4AF7-AE61-9BAE95B21C87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131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5061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B77D1DBF-D413-423E-8832-FBF8106414A9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132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1015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1C63C0A6-68A2-4A70-AE1B-4BEE3D5F9B21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133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3025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B77D1DBF-D413-423E-8832-FBF8106414A9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134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9291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EE564C54-7E2B-400C-A01F-81DDCA8066B1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135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8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30DD2473-9FF2-4CFE-992F-8D11AEBCB439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3435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0933DD4B-05FF-49F8-A17D-48FD8FB7CCE4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136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222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6863DC07-788A-4188-B51E-8CA3A84EF913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137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65907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CFE0263B-AC15-4C05-BDB8-965BB46986EE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138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3297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C5E67216-048E-4124-BBD8-A9A7250B04FE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139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2599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145D1C2B-9666-445A-B59E-0ECD7E83B4BF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140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8807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7982FE5D-EE75-48D1-8794-347609C516A4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141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5005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0F0E25C2-D691-4CF4-B53A-FB12A3C5BBCD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143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750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E5814476-E30F-4055-A4EA-9C4C3B711AA2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144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2700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74E96768-ACC2-4AC0-A6F6-186DB73B7DF9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145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8964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6A1C6466-2EB7-49F8-85CE-7A43515B990F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146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76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91161D6-96A0-4D87-B78E-8003BB8EECF1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21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FCF7076A-6C06-4D54-9DD5-C2A16001B4B4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148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8524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D67D4DA6-1E8B-4C64-A8B8-567E73B6ABF1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149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82340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61254583-5B1E-41F5-9436-789E53F9641A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150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497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261CB7C-5CDD-4EBC-BE08-0D291522EC81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151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4304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19D4CA09-AB7B-404E-9B8E-51B281B37484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152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11882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72F79297-7F40-4562-A0EB-449BA2974C66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153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75536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5F2408E5-C29C-48CF-9C58-13C1CF973736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154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0275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5F2408E5-C29C-48CF-9C58-13C1CF973736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155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Times New Roman" pitchFamily="18" charset="0"/>
              </a:rPr>
              <a:t>(Enchiladas)</a:t>
            </a:r>
            <a:endParaRPr lang="en-US" alt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2234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Surface made of ice.</a:t>
            </a:r>
          </a:p>
          <a:p>
            <a:r>
              <a:rPr lang="en-US" dirty="0" smtClean="0"/>
              <a:t>Meteor impacts</a:t>
            </a:r>
            <a:r>
              <a:rPr lang="en-US" baseline="0" dirty="0" smtClean="0"/>
              <a:t> create the sponge-like appearance, because of its weak gravity, the impact doesn’t go straight in, but it shoots the surrounding ice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10ED7-9A39-234E-955B-0AD28DBABBB8}" type="slidenum">
              <a:rPr lang="en-US" smtClean="0"/>
              <a:pPr>
                <a:defRPr/>
              </a:pPr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1147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DA31AF04-E362-4934-BF9F-DF61CA691162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160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6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71D8B98-0873-43C1-9EA6-44A6E81B4CED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635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CCE29311-D280-43E8-B5E1-DD57ADC25938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161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2396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43B39BD4-5CCC-4E43-9247-75F24AD68339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162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9867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8F98A381-7D51-42C5-8FA1-5A566964A454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163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389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842EC507-E56C-4BE6-913D-01019CE69311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164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itchFamily="18" charset="0"/>
              </a:rPr>
              <a:t>Got to here on Feb 1. 2011.  got to here Jan 26, 2012</a:t>
            </a:r>
          </a:p>
        </p:txBody>
      </p:sp>
    </p:spTree>
    <p:extLst>
      <p:ext uri="{BB962C8B-B14F-4D97-AF65-F5344CB8AC3E}">
        <p14:creationId xmlns:p14="http://schemas.microsoft.com/office/powerpoint/2010/main" val="207875023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842EC507-E56C-4BE6-913D-01019CE69311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165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itchFamily="18" charset="0"/>
              </a:rPr>
              <a:t>Got to here on Feb 1. 2011.  got to here Jan 26, 2012</a:t>
            </a:r>
          </a:p>
        </p:txBody>
      </p:sp>
    </p:spTree>
    <p:extLst>
      <p:ext uri="{BB962C8B-B14F-4D97-AF65-F5344CB8AC3E}">
        <p14:creationId xmlns:p14="http://schemas.microsoft.com/office/powerpoint/2010/main" val="14366256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E14C75D3-B91A-43FA-9661-AF7ABEE6D912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166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4434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161E63AA-49AB-45E4-BD02-294B115CDCFE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167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86095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E14C75D3-B91A-43FA-9661-AF7ABEE6D912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168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043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E14C75D3-B91A-43FA-9661-AF7ABEE6D912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169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1294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5ED467CD-5066-46F0-ABCD-985B9E44DE08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170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93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55066E7B-B35C-4BB7-9973-EB1CA36ED73F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62026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5F838BD4-C6C2-4126-9275-9CB9CC8D9D62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171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8635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5F838BD4-C6C2-4126-9275-9CB9CC8D9D62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172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29677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E5374172-62EF-40C5-822F-EEFC99E1DAC6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173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Times New Roman" pitchFamily="18" charset="0"/>
              </a:rPr>
              <a:t>Theory: Lightning from</a:t>
            </a:r>
            <a:r>
              <a:rPr lang="en-US" altLang="en-US" baseline="0" dirty="0" smtClean="0">
                <a:latin typeface="Times New Roman" pitchFamily="18" charset="0"/>
              </a:rPr>
              <a:t> </a:t>
            </a:r>
            <a:r>
              <a:rPr lang="en-US" altLang="en-US" baseline="0" dirty="0" err="1" smtClean="0">
                <a:latin typeface="Times New Roman" pitchFamily="18" charset="0"/>
              </a:rPr>
              <a:t>saturn</a:t>
            </a:r>
            <a:r>
              <a:rPr lang="en-US" altLang="en-US" baseline="0" dirty="0" smtClean="0">
                <a:latin typeface="Times New Roman" pitchFamily="18" charset="0"/>
              </a:rPr>
              <a:t> have built up charge that creates </a:t>
            </a:r>
            <a:r>
              <a:rPr lang="en-US" altLang="en-US" baseline="0" smtClean="0">
                <a:latin typeface="Times New Roman" pitchFamily="18" charset="0"/>
              </a:rPr>
              <a:t>these spokes.</a:t>
            </a:r>
            <a:endParaRPr lang="en-US" alt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88570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6710D9F3-D736-49A4-A4AC-0DF20DA2563F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174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4826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268F8371-82D7-4F31-BAD9-A811FDA33AEB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175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7618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39E676F8-9A96-4035-B59C-0A21E4BC3888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176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9461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39E676F8-9A96-4035-B59C-0A21E4BC3888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177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66358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39E676F8-9A96-4035-B59C-0A21E4BC3888}" type="slidenum">
              <a:rPr lang="en-US" altLang="en-US" sz="1200">
                <a:solidFill>
                  <a:prstClr val="white"/>
                </a:solidFill>
                <a:latin typeface="Calibri" panose="020F0502020204030204" pitchFamily="34" charset="0"/>
              </a:rPr>
              <a:pPr eaLnBrk="1" hangingPunct="1"/>
              <a:t>178</a:t>
            </a:fld>
            <a:endParaRPr lang="en-US" altLang="en-US" sz="12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4151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9C93E3C-8505-4306-ACC2-35608DDFE8A7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179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61230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E364DCDE-D29E-43F5-B957-66A70D01AEAD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180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699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78EC630-32B0-463D-95EF-ECC9E0492F71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785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A2990887-D89E-4C7F-B5C1-54B533D2CBA2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181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2021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F450EBB1-43A0-4D3E-83A9-13C4BB5B0D50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182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9091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A2990887-D89E-4C7F-B5C1-54B533D2CBA2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183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0402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22A3E4F7-7BFF-4023-A635-8645DFDE8322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184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195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7618D8B6-554F-4AF7-98D1-F17AB61B6805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185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3574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29347620-8303-44A3-AE7D-7493679AC8C6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188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8383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CA106B90-828E-4B7A-AFDA-9193959E548B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189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2206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8F307F7D-20EF-4DEF-AFD8-EFB65C70000B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190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8725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6F43F44E-F9FC-4923-AA5E-CD5CC19E5E6E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191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25952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BA37E953-6FF3-46CE-B53C-51917382F9AF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192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563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78EC630-32B0-463D-95EF-ECC9E0492F71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89523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A349372A-AAE3-4526-B31A-77ACBED9C5E3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193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3053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7CFFCA93-62B1-46F7-AE57-5BDE7E2F742E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194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2742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7CFFCA93-62B1-46F7-AE57-5BDE7E2F742E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195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27381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30ADE527-1B82-437E-BB94-7EB85D68CC42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196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7855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78AF0C62-89E6-49E2-99E3-01445E19C73D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197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505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6629DA61-8294-4108-B0D2-0878C16974D2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198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0467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20C8B7A9-617D-49A5-854B-4B344B7BD883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199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2053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4B169191-1A4A-4704-9DE8-5B9F53AA7ADA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200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629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8018EE14-F0B3-405F-B28B-C0966D532C3F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201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8811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58B54CF-908C-4A5E-B30C-B02BA20B45EA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202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34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19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43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0CA05703-CFDD-415D-8D35-589EB2C9E4D7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203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1171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439521B2-300B-4D52-8720-A8585D4A53C8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204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1837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B1DCC7DF-DA6C-4E73-8311-00E02212D180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205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216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67D1E5F6-7167-41A5-BEB0-B23A7B2AA670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206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8698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C522C9F9-6D07-49C9-AB28-86B83862494B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207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6013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04F37D18-ACB4-4FB1-B686-741BC741DF80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208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982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069E7DE-965E-4496-9BD6-00B305988071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209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9543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069E7DE-965E-4496-9BD6-00B305988071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210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23518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069E7DE-965E-4496-9BD6-00B305988071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211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5704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069E7DE-965E-4496-9BD6-00B305988071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212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35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742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F7887E1-DD68-4635-8F6F-7BA58679EBD9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92129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069E7DE-965E-4496-9BD6-00B305988071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213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769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069E7DE-965E-4496-9BD6-00B305988071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214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9123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25987563-EE9D-48DF-A4DA-43C1284AE551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215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3091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B797217B-F7E5-4D3E-B83C-52DF3307AD8E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216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33405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7A8A179A-91AB-451D-A25A-2239CF0D3CAA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217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3416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96785C48-AB3F-41DC-A10D-AA60321707D0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218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77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92557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D3EF1084-75E1-43B4-9AA4-D44DFFCDCD38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219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21147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C34C413B-E1C1-4C8F-9A37-01DA6F69FC6A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220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185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368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52DAD4A4-493F-465E-8C47-7ED69E4B390B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221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2856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09B4B6AD-AACE-4C5B-8FCF-25D1D94F3C3C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223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269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482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EC5806B3-38A4-4F53-90D9-C75B9615CCE5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000688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E75D1316-9929-48D8-BDE6-3FD90483662D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224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12018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364EE354-AF06-4FEC-9A59-25F663F84688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225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351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623096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364EE354-AF06-4FEC-9A59-25F663F84688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226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351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8176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fld id="{364EE354-AF06-4FEC-9A59-25F663F84688}" type="slidenum">
              <a:rPr lang="en-US" altLang="en-US" sz="1200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227</a:t>
            </a:fld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351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45730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3D3B88CE-04CD-4B1C-BF4D-97C41715CBD0}" type="slidenum">
              <a:rPr lang="en-US" altLang="en-US" sz="1200">
                <a:solidFill>
                  <a:prstClr val="black"/>
                </a:solidFill>
              </a:rPr>
              <a:pPr/>
              <a:t>228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389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02266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6D2C7EEF-32BC-445C-BD1E-C0BF5D0281B3}" type="slidenum">
              <a:rPr lang="en-US" altLang="en-US" sz="1200">
                <a:solidFill>
                  <a:prstClr val="black"/>
                </a:solidFill>
              </a:rPr>
              <a:pPr/>
              <a:t>229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29940"/>
            <a:ext cx="6773122" cy="31546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321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AD298989-0A71-4512-9A3B-0C286161116C}" type="slidenum">
              <a:rPr lang="en-US" altLang="en-US" sz="1200">
                <a:solidFill>
                  <a:prstClr val="black"/>
                </a:solidFill>
              </a:rPr>
              <a:pPr/>
              <a:t>230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430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355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4966ACBF-6175-40BC-A08E-5EEB99941000}" type="slidenum">
              <a:rPr lang="en-US" altLang="en-US" sz="1200">
                <a:solidFill>
                  <a:prstClr val="black"/>
                </a:solidFill>
              </a:rPr>
              <a:pPr/>
              <a:t>231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4505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51309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0AC673B9-6522-403F-984C-89D59F749F5D}" type="slidenum">
              <a:rPr lang="en-US" altLang="en-US" sz="1200">
                <a:solidFill>
                  <a:prstClr val="black"/>
                </a:solidFill>
              </a:rPr>
              <a:pPr/>
              <a:t>232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30056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18A9D382-1BD4-4EFC-AF95-6C75EF467F29}" type="slidenum">
              <a:rPr lang="en-US" altLang="en-US" sz="1200">
                <a:solidFill>
                  <a:prstClr val="black"/>
                </a:solidFill>
              </a:rPr>
              <a:pPr/>
              <a:t>233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477" y="3329940"/>
            <a:ext cx="6773122" cy="31546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4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4FE0573-845F-4E3C-BABA-62B2CD47F396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29290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2966F0A1-8621-4FA2-8108-3C6642F6A383}" type="slidenum">
              <a:rPr lang="en-US" altLang="en-US" sz="1200">
                <a:solidFill>
                  <a:prstClr val="black"/>
                </a:solidFill>
              </a:rPr>
              <a:pPr/>
              <a:t>234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58375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DA45DBB0-9369-4661-AA6F-BB72EC420DB7}" type="slidenum">
              <a:rPr lang="en-US" altLang="en-US" sz="1200">
                <a:solidFill>
                  <a:prstClr val="black"/>
                </a:solidFill>
              </a:rPr>
              <a:pPr/>
              <a:t>235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74504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DD62D98A-44E4-4B05-ADBE-EAEF678CF654}" type="slidenum">
              <a:rPr lang="en-US" altLang="en-US" sz="1200">
                <a:solidFill>
                  <a:prstClr val="black"/>
                </a:solidFill>
              </a:rPr>
              <a:pPr/>
              <a:t>236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37780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62D92FAB-58A7-4EC8-93BB-87C4CA636092}" type="slidenum">
              <a:rPr lang="en-US" altLang="en-US" sz="1200">
                <a:solidFill>
                  <a:prstClr val="black"/>
                </a:solidFill>
              </a:rPr>
              <a:pPr/>
              <a:t>237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2282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2825236B-59E7-4EB6-9955-A4EEC973B078}" type="slidenum">
              <a:rPr lang="en-US" altLang="en-US" sz="1200">
                <a:solidFill>
                  <a:prstClr val="black"/>
                </a:solidFill>
              </a:rPr>
              <a:pPr/>
              <a:t>238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410084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90A2374F-E743-4100-99B4-7983812E8B90}" type="slidenum">
              <a:rPr lang="en-US" altLang="en-US" sz="1200">
                <a:solidFill>
                  <a:prstClr val="black"/>
                </a:solidFill>
              </a:rPr>
              <a:pPr/>
              <a:t>239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59729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FEF2C0D-7F84-4AB3-A3BF-C2946CF77950}" type="slidenum">
              <a:rPr lang="en-US" altLang="en-US" sz="1200">
                <a:solidFill>
                  <a:prstClr val="black"/>
                </a:solidFill>
              </a:rPr>
              <a:pPr/>
              <a:t>240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6686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FEF2C0D-7F84-4AB3-A3BF-C2946CF77950}" type="slidenum">
              <a:rPr lang="en-US" altLang="en-US" sz="1200">
                <a:solidFill>
                  <a:prstClr val="black"/>
                </a:solidFill>
              </a:rPr>
              <a:pPr/>
              <a:t>241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2816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6000E90A-9968-48A5-B3D3-785854EF7BF7}" type="slidenum">
              <a:rPr lang="en-US" altLang="en-US" sz="1200">
                <a:solidFill>
                  <a:prstClr val="black"/>
                </a:solidFill>
              </a:rPr>
              <a:pPr/>
              <a:t>242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441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651FF3FF-0489-40FD-9F66-09D9F3AAC5F4}" type="slidenum">
              <a:rPr lang="en-US" altLang="en-US" sz="1200">
                <a:solidFill>
                  <a:prstClr val="black"/>
                </a:solidFill>
              </a:rPr>
              <a:pPr/>
              <a:t>243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925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582BF61-91A3-49A8-B216-B3FA8724A12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15678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90EF27E0-82A1-4C8A-8689-347650AC7C1E}" type="slidenum">
              <a:rPr lang="en-US" altLang="en-US" sz="1200">
                <a:solidFill>
                  <a:prstClr val="black"/>
                </a:solidFill>
              </a:rPr>
              <a:pPr/>
              <a:t>244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4668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1B7B3D49-6BAA-43AB-889A-C0DF96810FD2}" type="slidenum">
              <a:rPr lang="en-US" altLang="en-US" sz="1200">
                <a:solidFill>
                  <a:prstClr val="black"/>
                </a:solidFill>
              </a:rPr>
              <a:pPr/>
              <a:t>245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14143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910D8055-43B9-4400-8D3A-3D18E365F1B4}" type="slidenum">
              <a:rPr lang="en-US" altLang="en-US" sz="1200">
                <a:solidFill>
                  <a:prstClr val="black"/>
                </a:solidFill>
              </a:rPr>
              <a:pPr/>
              <a:t>248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42869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910D8055-43B9-4400-8D3A-3D18E365F1B4}" type="slidenum">
              <a:rPr lang="en-US" altLang="en-US" sz="1200">
                <a:solidFill>
                  <a:prstClr val="black"/>
                </a:solidFill>
              </a:rPr>
              <a:pPr/>
              <a:t>249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831966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910D8055-43B9-4400-8D3A-3D18E365F1B4}" type="slidenum">
              <a:rPr lang="en-US" altLang="en-US" sz="1200">
                <a:solidFill>
                  <a:prstClr val="black"/>
                </a:solidFill>
              </a:rPr>
              <a:pPr/>
              <a:t>250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76826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910D8055-43B9-4400-8D3A-3D18E365F1B4}" type="slidenum">
              <a:rPr lang="en-US" altLang="en-US" sz="1200">
                <a:solidFill>
                  <a:prstClr val="black"/>
                </a:solidFill>
              </a:rPr>
              <a:pPr/>
              <a:t>251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711065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2EDBD1C4-07E2-4E07-AF96-136C6089CFEB}" type="slidenum">
              <a:rPr lang="en-US" altLang="en-US" sz="1200">
                <a:solidFill>
                  <a:prstClr val="black"/>
                </a:solidFill>
              </a:rPr>
              <a:pPr/>
              <a:t>253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7072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254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8095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255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277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256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188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D78403A-990E-4C70-92A8-36AF5D245209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70862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257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28912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258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9145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259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97631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260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3860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262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21291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263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67788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264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14550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265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15317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266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6686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90AD938-8D65-40D1-85E3-CFB6CD6405C3}" type="slidenum">
              <a:rPr lang="en-US" altLang="en-US" sz="1200">
                <a:solidFill>
                  <a:prstClr val="black"/>
                </a:solidFill>
              </a:rPr>
              <a:pPr/>
              <a:t>267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090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53D3B0E-179A-4F64-9450-559502095628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83074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itchFamily="18" charset="0"/>
              </a:rPr>
              <a:t>Finished on this slide  on Feb 2/2012</a:t>
            </a: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A7E1C729-4C0F-428E-9630-28D4AE6DE70C}" type="slidenum">
              <a:rPr lang="en-US" altLang="en-US" sz="1200">
                <a:solidFill>
                  <a:prstClr val="black"/>
                </a:solidFill>
              </a:rPr>
              <a:pPr/>
              <a:t>268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2988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itchFamily="18" charset="0"/>
              </a:rPr>
              <a:t>Finished on this slide  on Feb 2/2012</a:t>
            </a: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A7E1C729-4C0F-428E-9630-28D4AE6DE70C}" type="slidenum">
              <a:rPr lang="en-US" altLang="en-US" sz="1200">
                <a:solidFill>
                  <a:prstClr val="black"/>
                </a:solidFill>
              </a:rPr>
              <a:pPr/>
              <a:t>269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4982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itchFamily="18" charset="0"/>
              </a:rPr>
              <a:t>Finished on this slide  on Feb 2/2012</a:t>
            </a: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A7E1C729-4C0F-428E-9630-28D4AE6DE70C}" type="slidenum">
              <a:rPr lang="en-US" altLang="en-US" sz="1200">
                <a:solidFill>
                  <a:prstClr val="black"/>
                </a:solidFill>
              </a:rPr>
              <a:pPr/>
              <a:t>271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981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itchFamily="18" charset="0"/>
              </a:rPr>
              <a:t>Finished on this slide  on Feb 2/2012</a:t>
            </a: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A7E1C729-4C0F-428E-9630-28D4AE6DE70C}" type="slidenum">
              <a:rPr lang="en-US" altLang="en-US" sz="1200">
                <a:solidFill>
                  <a:prstClr val="black"/>
                </a:solidFill>
              </a:rPr>
              <a:pPr/>
              <a:t>272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305812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A283AEB3-159E-4654-B4AA-CC5B800D24EB}" type="slidenum">
              <a:rPr lang="en-US" altLang="en-US" sz="1200">
                <a:solidFill>
                  <a:prstClr val="black"/>
                </a:solidFill>
              </a:rPr>
              <a:pPr/>
              <a:t>277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409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E843D646-14E6-48C5-9BAC-C7844E2403A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86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F7998775-7E9B-4F4A-B37E-DD80DE5FCF68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297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F7998775-7E9B-4F4A-B37E-DD80DE5FCF68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06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0F54E53-7233-457E-B38B-15539281A8EB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75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3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122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389D8F96-474B-4EEC-B542-CA2E6CA6C4AC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96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4E2ACE4-1D15-44E5-89E8-6C2744626AE1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283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4E2ACE4-1D15-44E5-89E8-6C2744626AE1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294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50E45AE-3A77-475A-8F13-29A614D74CFB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7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50E45AE-3A77-475A-8F13-29A614D74CFB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779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99AA63E-CFEF-4A82-B1B2-275A1ECA41F9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52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2053B29-35A4-4E40-8C44-3673A7170EF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75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B141B68-3068-4F4F-A293-D3F537416BAE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0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B32B9560-E02D-4286-9B6F-C80F13EB4B00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19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1140965-E5E9-4468-9016-4E154C999F59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43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6DE6461-DCAD-4E1C-9467-D024A62C2B5D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630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E6326A81-A655-4E97-B087-96901827057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285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AFD4D86-0F7E-4377-B5EB-E3B44F27C125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892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B141B68-3068-4F4F-A293-D3F537416BAE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454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9963F2A-FE79-4C57-85F1-53AD3C28CE1F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873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D9AAD18-05E8-41FB-A6DA-8C201C88BD2F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3418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38A384D-4D32-49BE-B9CF-A6D77AF24124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172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36FD9338-8818-43AD-B615-E442816A5491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124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E2F2D643-6CCD-4FF5-B0FE-AA451BD7381F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itchFamily="18" charset="0"/>
              </a:rPr>
              <a:t>Got to here on Jan 20, 2011</a:t>
            </a:r>
          </a:p>
        </p:txBody>
      </p:sp>
    </p:spTree>
    <p:extLst>
      <p:ext uri="{BB962C8B-B14F-4D97-AF65-F5344CB8AC3E}">
        <p14:creationId xmlns:p14="http://schemas.microsoft.com/office/powerpoint/2010/main" val="1381417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C6C37D1-EDD3-4103-931D-26DE8F6BEAE1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Times New Roman" pitchFamily="18" charset="0"/>
              </a:rPr>
              <a:t>Blue light is scattered a lot,</a:t>
            </a:r>
            <a:r>
              <a:rPr lang="en-US" altLang="en-US" baseline="0" dirty="0" smtClean="0">
                <a:latin typeface="Times New Roman" pitchFamily="18" charset="0"/>
              </a:rPr>
              <a:t> so that</a:t>
            </a:r>
            <a:r>
              <a:rPr lang="uk-UA" altLang="en-US" baseline="0" dirty="0" smtClean="0">
                <a:latin typeface="Times New Roman" pitchFamily="18" charset="0"/>
              </a:rPr>
              <a:t>’</a:t>
            </a:r>
            <a:r>
              <a:rPr lang="en-US" altLang="en-US" baseline="0" smtClean="0">
                <a:latin typeface="Times New Roman" pitchFamily="18" charset="0"/>
              </a:rPr>
              <a:t>s why sunsets are red.</a:t>
            </a:r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618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738B127-86D7-4AE6-96F5-1E4BB188B5C0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432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6DE6461-DCAD-4E1C-9467-D024A62C2B5D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0289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F9DDF8B-B5B6-45C6-BBD6-237402842AFE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8562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3CC4BC2-EF9F-48CC-95C8-9792C310F24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07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8024756-371B-49C2-B30B-03428486F637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7456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B0C05D83-4F59-4C03-BF11-8793DD6F9FE6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1619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3D35A4C-0240-49D9-989B-22966BE24A3E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632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F24235C-30FD-4E69-BCDF-713B8A624421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9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0474C14-8C1B-42C0-8F17-3CCE75D22B0E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4655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EC8D4B7-9909-4B76-B8E4-11C37607912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028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EC8D4B7-9909-4B76-B8E4-11C37607912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3964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D9C9871-D862-414F-A617-A8B073BC9110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24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6DE6461-DCAD-4E1C-9467-D024A62C2B5D}" type="slidenum">
              <a:rPr lang="en-US" altLang="en-US" sz="1200">
                <a:solidFill>
                  <a:prstClr val="black"/>
                </a:solidFill>
              </a:rPr>
              <a:pPr eaLnBrk="1" hangingPunct="1"/>
              <a:t>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8696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362471E-7C04-4AE9-BBE5-3F25865F77E0}" type="slidenum">
              <a:rPr lang="en-US" altLang="en-US" sz="1200">
                <a:solidFill>
                  <a:prstClr val="black"/>
                </a:solidFill>
              </a:rPr>
              <a:pPr eaLnBrk="1" hangingPunct="1"/>
              <a:t>60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13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C81EFA5-0E61-4766-9423-6041723F1595}" type="slidenum">
              <a:rPr lang="en-US" altLang="en-US" sz="1200">
                <a:solidFill>
                  <a:prstClr val="black"/>
                </a:solidFill>
              </a:rPr>
              <a:pPr eaLnBrk="1" hangingPunct="1"/>
              <a:t>61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776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24C1DB3-A584-4B0A-B20E-03F163329B8C}" type="slidenum">
              <a:rPr lang="en-US" altLang="en-US" sz="1200">
                <a:solidFill>
                  <a:prstClr val="black"/>
                </a:solidFill>
              </a:rPr>
              <a:pPr eaLnBrk="1" hangingPunct="1"/>
              <a:t>62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9754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24C1DB3-A584-4B0A-B20E-03F163329B8C}" type="slidenum">
              <a:rPr lang="en-US" altLang="en-US" sz="1200">
                <a:solidFill>
                  <a:prstClr val="black"/>
                </a:solidFill>
              </a:rPr>
              <a:pPr eaLnBrk="1" hangingPunct="1"/>
              <a:t>63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113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24C1DB3-A584-4B0A-B20E-03F163329B8C}" type="slidenum">
              <a:rPr lang="en-US" altLang="en-US" sz="1200">
                <a:solidFill>
                  <a:prstClr val="black"/>
                </a:solidFill>
              </a:rPr>
              <a:pPr eaLnBrk="1" hangingPunct="1"/>
              <a:t>64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157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24C1DB3-A584-4B0A-B20E-03F163329B8C}" type="slidenum">
              <a:rPr lang="en-US" altLang="en-US" sz="1200">
                <a:solidFill>
                  <a:prstClr val="black"/>
                </a:solidFill>
              </a:rPr>
              <a:pPr eaLnBrk="1" hangingPunct="1"/>
              <a:t>65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74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24C1DB3-A584-4B0A-B20E-03F163329B8C}" type="slidenum">
              <a:rPr lang="en-US" altLang="en-US" sz="1200">
                <a:solidFill>
                  <a:prstClr val="black"/>
                </a:solidFill>
              </a:rPr>
              <a:pPr eaLnBrk="1" hangingPunct="1"/>
              <a:t>66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766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82F0C6C-68D0-4184-B728-270E4C7671F2}" type="slidenum">
              <a:rPr lang="en-US" altLang="en-US" sz="1200"/>
              <a:pPr eaLnBrk="1" hangingPunct="1"/>
              <a:t>67</a:t>
            </a:fld>
            <a:endParaRPr lang="en-US" altLang="en-US" sz="120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3707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E4011F3A-5C7D-4F48-9D9C-3E0EBE5E73DD}" type="slidenum">
              <a:rPr lang="en-US" altLang="en-US" sz="1200"/>
              <a:pPr eaLnBrk="1" hangingPunct="1"/>
              <a:t>68</a:t>
            </a:fld>
            <a:endParaRPr lang="en-US" altLang="en-US" sz="120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7116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F679478-D8CA-45D8-B1B5-9050EFFDA740}" type="slidenum">
              <a:rPr lang="en-US" altLang="en-US" sz="1200"/>
              <a:pPr eaLnBrk="1" hangingPunct="1"/>
              <a:t>70</a:t>
            </a:fld>
            <a:endParaRPr lang="en-US" altLang="en-US" sz="120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275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3E9E1B0-840A-4647-BB6F-E337CA81CE77}" type="slidenum">
              <a:rPr lang="en-US" altLang="en-US" sz="1200">
                <a:solidFill>
                  <a:prstClr val="black"/>
                </a:solidFill>
              </a:rPr>
              <a:pPr eaLnBrk="1" hangingPunct="1"/>
              <a:t>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011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F679478-D8CA-45D8-B1B5-9050EFFDA740}" type="slidenum">
              <a:rPr lang="en-US" altLang="en-US" sz="1200"/>
              <a:pPr eaLnBrk="1" hangingPunct="1"/>
              <a:t>72</a:t>
            </a:fld>
            <a:endParaRPr lang="en-US" altLang="en-US" sz="120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0314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4C285CB-6B7A-4133-AE1B-63D28C550052}" type="slidenum">
              <a:rPr lang="en-US" altLang="en-US" sz="1200"/>
              <a:pPr eaLnBrk="1" hangingPunct="1"/>
              <a:t>73</a:t>
            </a:fld>
            <a:endParaRPr lang="en-US" altLang="en-US" sz="120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839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4C285CB-6B7A-4133-AE1B-63D28C550052}" type="slidenum">
              <a:rPr lang="en-US" altLang="en-US" sz="1200"/>
              <a:pPr eaLnBrk="1" hangingPunct="1"/>
              <a:t>74</a:t>
            </a:fld>
            <a:endParaRPr lang="en-US" altLang="en-US" sz="120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02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0D0E10A-BCFF-47A0-B712-CFD761CAA467}" type="slidenum">
              <a:rPr lang="en-US" altLang="en-US" sz="1200"/>
              <a:pPr eaLnBrk="1" hangingPunct="1"/>
              <a:t>75</a:t>
            </a:fld>
            <a:endParaRPr lang="en-US" altLang="en-US" sz="1200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9502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F389FC2-CDA4-4923-8C50-EBAD76753EDC}" type="slidenum">
              <a:rPr lang="en-US" altLang="en-US" sz="1200"/>
              <a:pPr eaLnBrk="1" hangingPunct="1"/>
              <a:t>76</a:t>
            </a:fld>
            <a:endParaRPr lang="en-US" altLang="en-US" sz="120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840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E103DE59-27EA-4769-AC53-23F079263E20}" type="slidenum">
              <a:rPr lang="en-US" altLang="en-US" sz="1200"/>
              <a:pPr eaLnBrk="1" hangingPunct="1"/>
              <a:t>77</a:t>
            </a:fld>
            <a:endParaRPr lang="en-US" altLang="en-US" sz="1200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6268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B1D75B4-8DDE-435F-A3C0-12C2505DF4FB}" type="slidenum">
              <a:rPr lang="en-US" altLang="en-US" sz="1200"/>
              <a:pPr eaLnBrk="1" hangingPunct="1"/>
              <a:t>78</a:t>
            </a:fld>
            <a:endParaRPr lang="en-US" altLang="en-US" sz="1200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468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BD9DF5BF-6084-445D-82AF-D5FB27CB59B8}" type="slidenum">
              <a:rPr lang="en-US" altLang="en-US" sz="1200"/>
              <a:pPr eaLnBrk="1" hangingPunct="1"/>
              <a:t>79</a:t>
            </a:fld>
            <a:endParaRPr lang="en-US" altLang="en-US" sz="120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7105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452AEF7-8484-4A8A-B0FF-55976491A894}" type="slidenum">
              <a:rPr lang="en-US" altLang="en-US" sz="1200"/>
              <a:pPr eaLnBrk="1" hangingPunct="1"/>
              <a:t>80</a:t>
            </a:fld>
            <a:endParaRPr lang="en-US" altLang="en-US" sz="120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8805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452AEF7-8484-4A8A-B0FF-55976491A894}" type="slidenum">
              <a:rPr lang="en-US" altLang="en-US" sz="1200"/>
              <a:pPr eaLnBrk="1" hangingPunct="1"/>
              <a:t>81</a:t>
            </a:fld>
            <a:endParaRPr lang="en-US" altLang="en-US" sz="120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32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6DE6461-DCAD-4E1C-9467-D024A62C2B5D}" type="slidenum">
              <a:rPr lang="en-US" altLang="en-US" sz="1200">
                <a:solidFill>
                  <a:prstClr val="black"/>
                </a:solidFill>
              </a:rPr>
              <a:pPr eaLnBrk="1" hangingPunct="1"/>
              <a:t>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855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452AEF7-8484-4A8A-B0FF-55976491A894}" type="slidenum">
              <a:rPr lang="en-US" altLang="en-US" sz="1200"/>
              <a:pPr eaLnBrk="1" hangingPunct="1"/>
              <a:t>82</a:t>
            </a:fld>
            <a:endParaRPr lang="en-US" altLang="en-US" sz="120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26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571F477-5132-44F7-BCF5-C7CDEF41BA4A}" type="slidenum">
              <a:rPr lang="en-US" altLang="en-US" sz="1200"/>
              <a:pPr eaLnBrk="1" hangingPunct="1"/>
              <a:t>83</a:t>
            </a:fld>
            <a:endParaRPr lang="en-US" altLang="en-US" sz="12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964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54F4AF1-17AD-4484-85E5-C9C65583B48D}" type="slidenum">
              <a:rPr lang="en-US" altLang="en-US" sz="1200"/>
              <a:pPr eaLnBrk="1" hangingPunct="1"/>
              <a:t>84</a:t>
            </a:fld>
            <a:endParaRPr lang="en-US" altLang="en-US" sz="12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5400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F104A545-FFC3-4A93-9551-419B3A609D4C}" type="slidenum">
              <a:rPr lang="en-US" altLang="en-US" sz="1200"/>
              <a:pPr eaLnBrk="1" hangingPunct="1"/>
              <a:t>85</a:t>
            </a:fld>
            <a:endParaRPr lang="en-US" altLang="en-US" sz="120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800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5F7A3978-9C6B-45C1-AF40-974EBA9D959C}" type="slidenum">
              <a:rPr lang="en-US" altLang="en-US" sz="1200"/>
              <a:pPr eaLnBrk="1" hangingPunct="1"/>
              <a:t>86</a:t>
            </a:fld>
            <a:endParaRPr lang="en-US" altLang="en-US" sz="120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4996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61CD014-E768-4286-A683-EBFD24CD682F}" type="slidenum">
              <a:rPr lang="en-US" altLang="en-US" sz="1200"/>
              <a:pPr eaLnBrk="1" hangingPunct="1"/>
              <a:t>87</a:t>
            </a:fld>
            <a:endParaRPr lang="en-US" altLang="en-US" sz="120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3199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81BFB16-2380-4A8E-8CEB-60F92F2948FD}" type="slidenum">
              <a:rPr lang="en-US" altLang="en-US" sz="1200"/>
              <a:pPr eaLnBrk="1" hangingPunct="1"/>
              <a:t>88</a:t>
            </a:fld>
            <a:endParaRPr lang="en-US" altLang="en-US" sz="1200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itchFamily="18" charset="0"/>
              </a:rPr>
              <a:t>Last slide o Jan 24,2012</a:t>
            </a:r>
          </a:p>
        </p:txBody>
      </p:sp>
    </p:spTree>
    <p:extLst>
      <p:ext uri="{BB962C8B-B14F-4D97-AF65-F5344CB8AC3E}">
        <p14:creationId xmlns:p14="http://schemas.microsoft.com/office/powerpoint/2010/main" val="6899489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5BC4D933-EA5F-4A1D-ADFF-E1BCA94474D3}" type="slidenum">
              <a:rPr lang="en-US" altLang="en-US" sz="1200"/>
              <a:pPr eaLnBrk="1" hangingPunct="1"/>
              <a:t>89</a:t>
            </a:fld>
            <a:endParaRPr lang="en-US" altLang="en-US" sz="1200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1538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8574E4B-1969-46A0-A084-1BCD2DDC32C5}" type="slidenum">
              <a:rPr lang="en-US" altLang="en-US" sz="1200"/>
              <a:pPr eaLnBrk="1" hangingPunct="1"/>
              <a:t>92</a:t>
            </a:fld>
            <a:endParaRPr lang="en-US" altLang="en-US" sz="1200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366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7043935-9C27-4240-9C43-BE1422636D14}" type="slidenum">
              <a:rPr lang="en-US" altLang="en-US" sz="1200"/>
              <a:pPr eaLnBrk="1" hangingPunct="1"/>
              <a:t>93</a:t>
            </a:fld>
            <a:endParaRPr lang="en-US" altLang="en-US" sz="1200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732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899E28C-F9A5-4E0F-BF55-EB67BE0AB621}" type="slidenum">
              <a:rPr lang="en-US" altLang="en-US" sz="1200">
                <a:solidFill>
                  <a:prstClr val="black"/>
                </a:solidFill>
              </a:rPr>
              <a:pPr eaLnBrk="1" hangingPunct="1"/>
              <a:t>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8971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E3FCBEF1-9C51-43FF-88F9-D2F3777388F9}" type="slidenum">
              <a:rPr lang="en-US" altLang="en-US" sz="1200"/>
              <a:pPr eaLnBrk="1" hangingPunct="1"/>
              <a:t>94</a:t>
            </a:fld>
            <a:endParaRPr lang="en-US" altLang="en-US" sz="1200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008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F1EAD2C8-3AFC-42FB-991C-484B9B703732}" type="slidenum">
              <a:rPr lang="en-US" altLang="en-US" sz="1200"/>
              <a:pPr eaLnBrk="1" hangingPunct="1"/>
              <a:t>95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0675074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F1EAD2C8-3AFC-42FB-991C-484B9B703732}" type="slidenum">
              <a:rPr lang="en-US" altLang="en-US" sz="1200"/>
              <a:pPr eaLnBrk="1" hangingPunct="1"/>
              <a:t>96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453015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D35094C-C056-4C58-80D9-3A03E0011081}" type="slidenum">
              <a:rPr lang="en-US" altLang="en-US" sz="1200"/>
              <a:pPr eaLnBrk="1" hangingPunct="1"/>
              <a:t>97</a:t>
            </a:fld>
            <a:endParaRPr lang="en-US" altLang="en-US" sz="1200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06476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57B4461-FAE4-4997-8633-F90CEA681930}" type="slidenum">
              <a:rPr lang="en-US" altLang="en-US" sz="1200"/>
              <a:pPr eaLnBrk="1" hangingPunct="1"/>
              <a:t>98</a:t>
            </a:fld>
            <a:endParaRPr lang="en-US" altLang="en-US" sz="1200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6922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3F3C2906-D197-4CDA-86C2-65AC2F42140F}" type="slidenum">
              <a:rPr lang="en-US" altLang="en-US" sz="1200"/>
              <a:pPr eaLnBrk="1" hangingPunct="1"/>
              <a:t>99</a:t>
            </a:fld>
            <a:endParaRPr lang="en-US" altLang="en-US" sz="1200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itchFamily="18" charset="0"/>
              </a:rPr>
              <a:t>conitnue here on 31 Jan. 2008</a:t>
            </a:r>
          </a:p>
        </p:txBody>
      </p:sp>
    </p:spTree>
    <p:extLst>
      <p:ext uri="{BB962C8B-B14F-4D97-AF65-F5344CB8AC3E}">
        <p14:creationId xmlns:p14="http://schemas.microsoft.com/office/powerpoint/2010/main" val="944157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4E3B8DC-BE5F-4D79-AC82-3EFB2567C106}" type="slidenum">
              <a:rPr lang="en-US" altLang="en-US" sz="1200"/>
              <a:pPr eaLnBrk="1" hangingPunct="1"/>
              <a:t>101</a:t>
            </a:fld>
            <a:endParaRPr lang="en-US" altLang="en-US" sz="12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3220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CB168EE-F7FF-4387-A4C9-F67D036491A1}" type="slidenum">
              <a:rPr lang="en-US" altLang="en-US" sz="1200"/>
              <a:pPr eaLnBrk="1" hangingPunct="1"/>
              <a:t>102</a:t>
            </a:fld>
            <a:endParaRPr lang="en-US" altLang="en-US" sz="1200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11716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AA2624B-23D2-49BB-BE1E-AEB629D39247}" type="slidenum">
              <a:rPr lang="en-US" altLang="en-US" sz="1200"/>
              <a:pPr eaLnBrk="1" hangingPunct="1"/>
              <a:t>103</a:t>
            </a:fld>
            <a:endParaRPr lang="en-US" altLang="en-US" sz="1200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048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074FFDE-7D0B-4236-AF32-EBECFCECD4DD}" type="slidenum">
              <a:rPr lang="en-US" altLang="en-US" sz="1200"/>
              <a:pPr eaLnBrk="1" hangingPunct="1"/>
              <a:t>104</a:t>
            </a:fld>
            <a:endParaRPr lang="en-US" altLang="en-US" sz="1200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itchFamily="18" charset="0"/>
              </a:rPr>
              <a:t>Got t here on 25 Jan, 2011</a:t>
            </a:r>
          </a:p>
        </p:txBody>
      </p:sp>
    </p:spTree>
    <p:extLst>
      <p:ext uri="{BB962C8B-B14F-4D97-AF65-F5344CB8AC3E}">
        <p14:creationId xmlns:p14="http://schemas.microsoft.com/office/powerpoint/2010/main" val="1830565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3215096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40157672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7724562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273336345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19462235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54644020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15464100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165847700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0763" y="584200"/>
            <a:ext cx="1544637" cy="5511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35263" y="584200"/>
            <a:ext cx="4483100" cy="5511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125412240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357432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  <a:prstGeom prst="rect">
            <a:avLst/>
          </a:prstGeo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1981200"/>
            <a:ext cx="6096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L2-Jan 5/12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Early Astronomy</a:t>
            </a:r>
          </a:p>
        </p:txBody>
      </p:sp>
    </p:spTree>
    <p:extLst>
      <p:ext uri="{BB962C8B-B14F-4D97-AF65-F5344CB8AC3E}">
        <p14:creationId xmlns:p14="http://schemas.microsoft.com/office/powerpoint/2010/main" val="12785816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7001462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smtClean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2376488" y="188913"/>
            <a:ext cx="6399212" cy="1524000"/>
          </a:xfrm>
        </p:spPr>
        <p:txBody>
          <a:bodyPr anchor="b"/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191000" y="1828800"/>
            <a:ext cx="4572000" cy="1752600"/>
          </a:xfrm>
        </p:spPr>
        <p:txBody>
          <a:bodyPr/>
          <a:lstStyle>
            <a:lvl1pPr marL="0" indent="0">
              <a:buFont typeface="Wingdings" charset="2"/>
              <a:buNone/>
              <a:defRPr sz="2400">
                <a:solidFill>
                  <a:srgbClr val="00808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646363" cy="384175"/>
          </a:xfrm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5292725" y="6237288"/>
            <a:ext cx="3330575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321984128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11536818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19313951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290782321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3692812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7231659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226202078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268142031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3834277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2016-06-10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97098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144270282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0763" y="584200"/>
            <a:ext cx="1544637" cy="551180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35263" y="584200"/>
            <a:ext cx="4483100" cy="551180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236320186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152425272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3551700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819400" y="1981200"/>
            <a:ext cx="6096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136568111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43600" y="1981200"/>
            <a:ext cx="2971800" cy="19812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43600" y="4114800"/>
            <a:ext cx="2971800" cy="19812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L10 – Feb 2/12</a:t>
            </a: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 Formation</a:t>
            </a:r>
          </a:p>
        </p:txBody>
      </p:sp>
    </p:spTree>
    <p:extLst>
      <p:ext uri="{BB962C8B-B14F-4D97-AF65-F5344CB8AC3E}">
        <p14:creationId xmlns:p14="http://schemas.microsoft.com/office/powerpoint/2010/main" val="267472697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3132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3987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5816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2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2016-06-10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483809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690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5562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75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8917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5351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0613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  <a:prstGeom prst="rect">
            <a:avLst/>
          </a:prstGeo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1981200"/>
            <a:ext cx="6096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smtClean="0">
                <a:solidFill>
                  <a:srgbClr val="FFFFFF"/>
                </a:solidFill>
              </a:rPr>
              <a:t>L2-Jan 5/12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Early Astronomy</a:t>
            </a:r>
          </a:p>
        </p:txBody>
      </p:sp>
    </p:spTree>
    <p:extLst>
      <p:ext uri="{BB962C8B-B14F-4D97-AF65-F5344CB8AC3E}">
        <p14:creationId xmlns:p14="http://schemas.microsoft.com/office/powerpoint/2010/main" val="67969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2016-06-10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376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2016-06-10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469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2016-06-10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981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2016-06-10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817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2016-06-10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5705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2016-06-10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779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2016-06-10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3711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2016-06-10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17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2016-06-10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094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smtClean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2376488" y="188913"/>
            <a:ext cx="6399212" cy="1524000"/>
          </a:xfrm>
        </p:spPr>
        <p:txBody>
          <a:bodyPr anchor="b"/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191000" y="1828800"/>
            <a:ext cx="4572000" cy="1752600"/>
          </a:xfrm>
        </p:spPr>
        <p:txBody>
          <a:bodyPr/>
          <a:lstStyle>
            <a:lvl1pPr marL="0" indent="0">
              <a:buFont typeface="Wingdings" pitchFamily="-111" charset="2"/>
              <a:buNone/>
              <a:defRPr sz="2400">
                <a:solidFill>
                  <a:srgbClr val="00808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646363" cy="384175"/>
          </a:xfrm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5292725" y="6237288"/>
            <a:ext cx="3330575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10590063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2501471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2660606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3417033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12568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1105848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304001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17175262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13968492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1050957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0763" y="584200"/>
            <a:ext cx="1544637" cy="551180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35263" y="584200"/>
            <a:ext cx="4483100" cy="551180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3220913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819400" y="1981200"/>
            <a:ext cx="6096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35369330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15037470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26257580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26223586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1237918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163651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13695583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3965641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39206701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37454704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3392671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25506321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516563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37439262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26208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L6 – Jan 19/12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SSOverview/Earth</a:t>
            </a:r>
          </a:p>
        </p:txBody>
      </p:sp>
    </p:spTree>
    <p:extLst>
      <p:ext uri="{BB962C8B-B14F-4D97-AF65-F5344CB8AC3E}">
        <p14:creationId xmlns:p14="http://schemas.microsoft.com/office/powerpoint/2010/main" val="38937718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b="1" smtClean="0">
              <a:solidFill>
                <a:srgbClr val="3366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2376488" y="188913"/>
            <a:ext cx="6399212" cy="1524000"/>
          </a:xfrm>
        </p:spPr>
        <p:txBody>
          <a:bodyPr anchor="b"/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191000" y="1828800"/>
            <a:ext cx="4572000" cy="1752600"/>
          </a:xfrm>
        </p:spPr>
        <p:txBody>
          <a:bodyPr/>
          <a:lstStyle>
            <a:lvl1pPr marL="0" indent="0">
              <a:buFont typeface="Wingdings" charset="2"/>
              <a:buNone/>
              <a:defRPr sz="2400">
                <a:solidFill>
                  <a:srgbClr val="00808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646363" cy="384175"/>
          </a:xfrm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5292725" y="6237288"/>
            <a:ext cx="3330575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403209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28019700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10598440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2010927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5967045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7810387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411497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35051970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33350842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38933439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0763" y="584200"/>
            <a:ext cx="1544637" cy="551180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35263" y="584200"/>
            <a:ext cx="4483100" cy="551180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4164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43600" y="1981200"/>
            <a:ext cx="2971800" cy="19812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43600" y="4114800"/>
            <a:ext cx="2971800" cy="19812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14256930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L7 – Jan 24/12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Terrestrial Planets</a:t>
            </a:r>
          </a:p>
        </p:txBody>
      </p:sp>
    </p:spTree>
    <p:extLst>
      <p:ext uri="{BB962C8B-B14F-4D97-AF65-F5344CB8AC3E}">
        <p14:creationId xmlns:p14="http://schemas.microsoft.com/office/powerpoint/2010/main" val="33785268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charset="2"/>
              <a:buChar char="ü"/>
              <a:defRPr/>
            </a:pPr>
            <a:endParaRPr lang="en-US" sz="2200" dirty="0">
              <a:solidFill>
                <a:srgbClr val="000000"/>
              </a:solidFill>
              <a:effectDag name="">
                <a:cont type="tree" name="">
                  <a:effect ref="fillLine"/>
                  <a:outerShdw dist="38100" dir="13500000" algn="br">
                    <a:srgbClr val="000000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000000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2376488" y="188913"/>
            <a:ext cx="6399212" cy="1524000"/>
          </a:xfrm>
        </p:spPr>
        <p:txBody>
          <a:bodyPr anchor="b"/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191000" y="1828800"/>
            <a:ext cx="4572000" cy="1752600"/>
          </a:xfrm>
        </p:spPr>
        <p:txBody>
          <a:bodyPr/>
          <a:lstStyle>
            <a:lvl1pPr marL="0" indent="0">
              <a:buFont typeface="Wingdings" charset="2"/>
              <a:buNone/>
              <a:defRPr sz="2400">
                <a:solidFill>
                  <a:srgbClr val="00808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646363" cy="384175"/>
          </a:xfrm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5292725" y="6237288"/>
            <a:ext cx="3330575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39261073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2585128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36284620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568110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194420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6700266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9404102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39262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40465803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4376532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0763" y="584200"/>
            <a:ext cx="1544637" cy="551180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35263" y="584200"/>
            <a:ext cx="4483100" cy="551180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9548029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819400" y="1981200"/>
            <a:ext cx="6096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734858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L8 – Jan 26/12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</a:t>
            </a:r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9015711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E4E58C-2C6E-4ECE-8110-0A628C69B6D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884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4E9021-15AD-43B2-B8F2-7262A36869D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536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05216E-DAB9-417A-8787-2A1E69F2764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2422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6C17C5-5615-4F15-87DD-70D2E934A0E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6055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5F72A9-2B9F-442E-81A0-50BBE6E6A05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92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34C3C8-0E5C-47E8-9FEB-3C79EC960B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9808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C13DC9-4045-4CE3-98ED-4A8B9ABD08E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044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C2AFBC-1484-41B3-8CE0-BB979B72C18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9044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77E895-8301-4607-A3E8-1B6A7CAB94C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6332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127A0C-CB62-44EA-ADAD-2452146EBE2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2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5C3A89-0854-4A1D-B9FF-D85C487F7D0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10071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>
                <a:solidFill>
                  <a:srgbClr val="000000"/>
                </a:solidFill>
              </a:rPr>
              <a:t>L8 – Jan 26/12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E776C-8ABD-4676-8C8C-653429F11F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415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dirty="0" smtClean="0">
              <a:solidFill>
                <a:srgbClr val="FFFFFF"/>
              </a:solidFill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2376488" y="188913"/>
            <a:ext cx="6399212" cy="1524000"/>
          </a:xfrm>
        </p:spPr>
        <p:txBody>
          <a:bodyPr anchor="b"/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191000" y="1828800"/>
            <a:ext cx="4572000" cy="1752600"/>
          </a:xfrm>
        </p:spPr>
        <p:txBody>
          <a:bodyPr/>
          <a:lstStyle>
            <a:lvl1pPr marL="0" indent="0">
              <a:buFont typeface="Wingdings" pitchFamily="-111" charset="2"/>
              <a:buNone/>
              <a:defRPr sz="2400">
                <a:solidFill>
                  <a:srgbClr val="00808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646363" cy="384175"/>
          </a:xfrm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5292725" y="6237288"/>
            <a:ext cx="3330575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29378039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191754017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369583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26958280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31155843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308090558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14227065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27602340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13178263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182196000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0763" y="584200"/>
            <a:ext cx="1544637" cy="5511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35263" y="584200"/>
            <a:ext cx="4483100" cy="5511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140312002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dirty="0" smtClean="0">
              <a:solidFill>
                <a:srgbClr val="FFFFFF"/>
              </a:solidFill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2376488" y="188913"/>
            <a:ext cx="6399212" cy="1524000"/>
          </a:xfrm>
        </p:spPr>
        <p:txBody>
          <a:bodyPr anchor="b"/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191000" y="1828800"/>
            <a:ext cx="4572000" cy="1752600"/>
          </a:xfrm>
        </p:spPr>
        <p:txBody>
          <a:bodyPr/>
          <a:lstStyle>
            <a:lvl1pPr marL="0" indent="0">
              <a:buFont typeface="Wingdings" pitchFamily="-111" charset="2"/>
              <a:buNone/>
              <a:defRPr sz="2400">
                <a:solidFill>
                  <a:srgbClr val="00808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646363" cy="384175"/>
          </a:xfrm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5292725" y="6237288"/>
            <a:ext cx="3330575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17097611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CA" altLang="en-US"/>
              <a:t>L9 – Jan 31/12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Small SS Bodies</a:t>
            </a:r>
          </a:p>
        </p:txBody>
      </p:sp>
    </p:spTree>
    <p:extLst>
      <p:ext uri="{BB962C8B-B14F-4D97-AF65-F5344CB8AC3E}">
        <p14:creationId xmlns:p14="http://schemas.microsoft.com/office/powerpoint/2010/main" val="2505126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25.xml"/><Relationship Id="rId16" Type="http://schemas.openxmlformats.org/officeDocument/2006/relationships/theme" Target="../theme/theme10.xml"/><Relationship Id="rId17" Type="http://schemas.openxmlformats.org/officeDocument/2006/relationships/image" Target="../media/image1.jpe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6.xml"/><Relationship Id="rId12" Type="http://schemas.openxmlformats.org/officeDocument/2006/relationships/theme" Target="../theme/theme1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5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theme" Target="../theme/theme3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Relationship Id="rId14" Type="http://schemas.openxmlformats.org/officeDocument/2006/relationships/theme" Target="../theme/theme4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1.xml"/><Relationship Id="rId14" Type="http://schemas.openxmlformats.org/officeDocument/2006/relationships/theme" Target="../theme/theme5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4.xml"/><Relationship Id="rId14" Type="http://schemas.openxmlformats.org/officeDocument/2006/relationships/theme" Target="../theme/theme6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6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7.xml"/><Relationship Id="rId12" Type="http://schemas.openxmlformats.org/officeDocument/2006/relationships/theme" Target="../theme/theme8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6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0.xml"/><Relationship Id="rId14" Type="http://schemas.openxmlformats.org/officeDocument/2006/relationships/theme" Target="../theme/theme9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9.xml"/><Relationship Id="rId3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7092280" y="6569968"/>
            <a:ext cx="2029966" cy="288032"/>
          </a:xfrm>
          <a:prstGeom prst="rect">
            <a:avLst/>
          </a:prstGeom>
          <a:ln/>
        </p:spPr>
        <p:txBody>
          <a:bodyPr/>
          <a:lstStyle>
            <a:lvl1pPr>
              <a:defRPr sz="16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68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charset="0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charset="0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5263" y="584200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19400" y="1981200"/>
            <a:ext cx="6096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altLang="en-US" dirty="0" smtClean="0">
                <a:ea typeface="MS PGothic" pitchFamily="34" charset="-128"/>
              </a:rPr>
              <a:t>L10 – Feb 2/12</a:t>
            </a:r>
            <a:endParaRPr lang="en-US" altLang="en-US" dirty="0" smtClean="0">
              <a:ea typeface="MS PGothic" pitchFamily="34" charset="-128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SS 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0365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</p:sldLayoutIdLst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pitchFamily="2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7092280" y="6569968"/>
            <a:ext cx="2029966" cy="288032"/>
          </a:xfrm>
          <a:prstGeom prst="rect">
            <a:avLst/>
          </a:prstGeom>
          <a:ln/>
        </p:spPr>
        <p:txBody>
          <a:bodyPr/>
          <a:lstStyle>
            <a:lvl1pPr>
              <a:defRPr sz="16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709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charset="0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charset="0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3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 sz="16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7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5263" y="584200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19400" y="1981200"/>
            <a:ext cx="6096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altLang="en-US" dirty="0" smtClean="0">
                <a:ea typeface="MS PGothic" pitchFamily="34" charset="-128"/>
              </a:rPr>
              <a:t>L6 – Jan 19/12</a:t>
            </a:r>
            <a:endParaRPr lang="en-US" altLang="en-US" dirty="0" smtClean="0">
              <a:ea typeface="MS PGothic" pitchFamily="34" charset="-128"/>
            </a:endParaRP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err="1" smtClean="0"/>
              <a:t>SSOverview</a:t>
            </a:r>
            <a:r>
              <a:rPr lang="en-US" dirty="0" smtClean="0"/>
              <a:t>/Earth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7005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</p:sldLayoutIdLst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pitchFamily="2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pitchFamily="-111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pitchFamily="-111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altLang="en-US" dirty="0" smtClean="0">
                <a:ea typeface="MS PGothic" pitchFamily="34" charset="-128"/>
              </a:rPr>
              <a:t>L6 – Jan 19/12</a:t>
            </a:r>
            <a:endParaRPr lang="en-US" altLang="en-US" dirty="0" smtClean="0">
              <a:ea typeface="MS PGothic" pitchFamily="34" charset="-128"/>
            </a:endParaRPr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15000" y="61722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1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err="1" smtClean="0"/>
              <a:t>SSOverview</a:t>
            </a:r>
            <a:r>
              <a:rPr lang="en-US" dirty="0" smtClean="0"/>
              <a:t>/Earth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800080"/>
          </a:solidFill>
          <a:latin typeface="Calibri" panose="020F0502020204030204" pitchFamily="34" charset="0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800080"/>
          </a:solidFill>
          <a:latin typeface="Comic Sans MS" pitchFamily="-111" charset="0"/>
          <a:ea typeface="MS PGothic" pitchFamily="34" charset="-128"/>
          <a:cs typeface="Arial" pitchFamily="-111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800080"/>
          </a:solidFill>
          <a:latin typeface="Comic Sans MS" pitchFamily="-111" charset="0"/>
          <a:ea typeface="MS PGothic" pitchFamily="34" charset="-128"/>
          <a:cs typeface="Arial" pitchFamily="-111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800080"/>
          </a:solidFill>
          <a:latin typeface="Comic Sans MS" pitchFamily="-111" charset="0"/>
          <a:ea typeface="MS PGothic" pitchFamily="34" charset="-128"/>
          <a:cs typeface="Arial" pitchFamily="-111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800080"/>
          </a:solidFill>
          <a:latin typeface="Comic Sans MS" pitchFamily="-111" charset="0"/>
          <a:ea typeface="MS PGothic" pitchFamily="34" charset="-128"/>
          <a:cs typeface="Arial" pitchFamily="-111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800080"/>
          </a:solidFill>
          <a:latin typeface="Comic Sans MS" pitchFamily="-111" charset="0"/>
          <a:ea typeface="Arial" pitchFamily="-111" charset="0"/>
          <a:cs typeface="Arial" pitchFamily="-111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800080"/>
          </a:solidFill>
          <a:latin typeface="Comic Sans MS" pitchFamily="-111" charset="0"/>
          <a:ea typeface="Arial" pitchFamily="-111" charset="0"/>
          <a:cs typeface="Arial" pitchFamily="-111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800080"/>
          </a:solidFill>
          <a:latin typeface="Comic Sans MS" pitchFamily="-111" charset="0"/>
          <a:ea typeface="Arial" pitchFamily="-111" charset="0"/>
          <a:cs typeface="Arial" pitchFamily="-111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800080"/>
          </a:solidFill>
          <a:latin typeface="Comic Sans MS" pitchFamily="-111" charset="0"/>
          <a:ea typeface="Arial" pitchFamily="-111" charset="0"/>
          <a:cs typeface="Arial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5263" y="584200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19400" y="1981200"/>
            <a:ext cx="6096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0000"/>
                </a:solidFill>
                <a:latin typeface="Calibri" panose="020F0502020204030204" pitchFamily="34" charset="0"/>
                <a:cs typeface="Arial" pitchFamily="34" charset="0"/>
              </a:defRPr>
            </a:lvl1pPr>
          </a:lstStyle>
          <a:p>
            <a:r>
              <a:rPr lang="en-CA" altLang="en-US" b="1" dirty="0" smtClean="0">
                <a:ea typeface="MS PGothic" pitchFamily="34" charset="-128"/>
              </a:rPr>
              <a:t>L7 – Jan 24/12</a:t>
            </a:r>
            <a:endParaRPr lang="en-US" altLang="en-US" b="1" dirty="0" smtClean="0">
              <a:ea typeface="MS PGothic" pitchFamily="34" charset="-128"/>
            </a:endParaRP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0000"/>
                </a:solidFill>
                <a:latin typeface="Calibri" panose="020F0502020204030204" pitchFamily="34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en-US" b="1" dirty="0" smtClean="0"/>
              <a:t>Terrestrial Planets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19561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pitchFamily="2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5263" y="584200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19400" y="1981200"/>
            <a:ext cx="6096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rgbClr val="FF0000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en-CA" altLang="en-US" dirty="0" smtClean="0">
                <a:ea typeface="MS PGothic" pitchFamily="34" charset="-128"/>
              </a:rPr>
              <a:t>L8 – Jan 26/12</a:t>
            </a:r>
            <a:endParaRPr lang="en-US" altLang="en-US" dirty="0" smtClean="0">
              <a:ea typeface="MS PGothic" pitchFamily="34" charset="-128"/>
            </a:endParaRP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FF0000"/>
                </a:solidFill>
                <a:effectLst/>
                <a:latin typeface="Calibri" panose="020F0502020204030204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Planets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3294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</p:sldLayoutIdLst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pitchFamily="2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r>
              <a:rPr lang="en-CA" altLang="en-US" smtClean="0">
                <a:solidFill>
                  <a:srgbClr val="000000"/>
                </a:solidFill>
                <a:ea typeface="MS PGothic" pitchFamily="34" charset="-128"/>
              </a:rPr>
              <a:t>L8 – Jan 26/12</a:t>
            </a:r>
            <a:endParaRPr lang="en-US" altLang="en-US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2138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effectLst/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en-US" dirty="0" err="1" smtClean="0">
                <a:solidFill>
                  <a:srgbClr val="000000"/>
                </a:solidFill>
              </a:rPr>
              <a:t>jovian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Planets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fld id="{FC3B45B8-DD51-41A6-9F2C-222F896F07FB}" type="slidenum">
              <a:rPr lang="en-US" altLang="en-US" smtClean="0">
                <a:solidFill>
                  <a:srgbClr val="000000"/>
                </a:solidFill>
                <a:ea typeface="MS PGothic" pitchFamily="34" charset="-128"/>
              </a:rPr>
              <a:pPr/>
              <a:t>‹#›</a:t>
            </a:fld>
            <a:endParaRPr lang="en-US" altLang="en-US" smtClean="0">
              <a:solidFill>
                <a:srgbClr val="000000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249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  <p:sldLayoutId id="2147483937" r:id="rId12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66FF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66FF"/>
          </a:solidFill>
          <a:latin typeface="Times New Roman" charset="0"/>
          <a:ea typeface="MS PGothic" pitchFamily="34" charset="-128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66FF"/>
          </a:solidFill>
          <a:latin typeface="Times New Roman" charset="0"/>
          <a:ea typeface="MS PGothic" pitchFamily="34" charset="-128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66FF"/>
          </a:solidFill>
          <a:latin typeface="Times New Roman" charset="0"/>
          <a:ea typeface="MS PGothic" pitchFamily="34" charset="-128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66FF"/>
          </a:solidFill>
          <a:latin typeface="Times New Roman" charset="0"/>
          <a:ea typeface="MS PGothic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rgbClr val="3366FF"/>
          </a:solidFill>
          <a:latin typeface="Times New Roman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rgbClr val="3366FF"/>
          </a:solidFill>
          <a:latin typeface="Times New Roman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rgbClr val="3366FF"/>
          </a:solidFill>
          <a:latin typeface="Times New Roman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rgbClr val="3366FF"/>
          </a:solidFill>
          <a:latin typeface="Times New Roman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5263" y="584200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19400" y="1981200"/>
            <a:ext cx="6096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altLang="en-US" dirty="0" smtClean="0">
                <a:ea typeface="MS PGothic" pitchFamily="34" charset="-128"/>
              </a:rPr>
              <a:t>L9 – Jan 31/12</a:t>
            </a:r>
            <a:endParaRPr lang="en-US" altLang="en-US" dirty="0" smtClean="0">
              <a:ea typeface="MS PGothic" pitchFamily="34" charset="-128"/>
            </a:endParaRP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Small SS Bodies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5433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pitchFamily="2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pitchFamily="-111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pitchFamily="-111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5263" y="584200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19400" y="1981200"/>
            <a:ext cx="6096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CA" altLang="en-US" dirty="0" smtClean="0">
                <a:ea typeface="MS PGothic" pitchFamily="34" charset="-128"/>
              </a:rPr>
              <a:t>L9 – Jan 31/12</a:t>
            </a:r>
            <a:endParaRPr lang="en-US" altLang="en-US" dirty="0" smtClean="0">
              <a:ea typeface="MS PGothic" pitchFamily="34" charset="-128"/>
            </a:endParaRP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Small SS Bodies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0798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  <a:ea typeface="MS PGothic" pitchFamily="34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pitchFamily="2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pitchFamily="-111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pitchFamily="-111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pitchFamily="-111" charset="0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121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2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23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24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5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6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7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9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0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1.jpe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32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33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4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5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3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4" Type="http://schemas.openxmlformats.org/officeDocument/2006/relationships/image" Target="../media/image142.pn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4" Type="http://schemas.openxmlformats.org/officeDocument/2006/relationships/image" Target="../media/image144.png"/><Relationship Id="rId5" Type="http://schemas.openxmlformats.org/officeDocument/2006/relationships/image" Target="../media/image132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4" Type="http://schemas.openxmlformats.org/officeDocument/2006/relationships/image" Target="../media/image146.png"/><Relationship Id="rId5" Type="http://schemas.openxmlformats.org/officeDocument/2006/relationships/image" Target="../media/image133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40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41.jpe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42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43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44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45.jpe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e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46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4" Type="http://schemas.openxmlformats.org/officeDocument/2006/relationships/image" Target="../media/image148.gif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4" Type="http://schemas.openxmlformats.org/officeDocument/2006/relationships/image" Target="../media/image150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51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52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3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5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54.jpe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55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56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57.jpe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58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4" Type="http://schemas.openxmlformats.org/officeDocument/2006/relationships/image" Target="../media/image160.jpeg"/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3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61.jpe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62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63.jpe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6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65.jpe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4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66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Videos/Titan.mp4" TargetMode="External"/><Relationship Id="rId4" Type="http://schemas.openxmlformats.org/officeDocument/2006/relationships/image" Target="../media/image167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68.jpe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69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70.jpe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71.jpe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72.jpe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7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4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74.jpe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75.jpe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76.jpe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77.jpe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78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79.jpe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8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4" Type="http://schemas.openxmlformats.org/officeDocument/2006/relationships/image" Target="../media/image182.jpeg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83.jpe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84.jpe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85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86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4" Type="http://schemas.openxmlformats.org/officeDocument/2006/relationships/image" Target="../media/image188.pn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6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4" Type="http://schemas.openxmlformats.org/officeDocument/2006/relationships/image" Target="../media/image190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6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91.jpe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92.jpe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9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Videos/_videos_msl_20120622_curiosity20120622-1280.mov" TargetMode="External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94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4" Type="http://schemas.openxmlformats.org/officeDocument/2006/relationships/image" Target="../media/image196.pn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7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97.jpe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95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4" Type="http://schemas.openxmlformats.org/officeDocument/2006/relationships/image" Target="../media/image199.jpeg"/><Relationship Id="rId5" Type="http://schemas.openxmlformats.org/officeDocument/2006/relationships/image" Target="../media/image200.jpeg"/><Relationship Id="rId6" Type="http://schemas.openxmlformats.org/officeDocument/2006/relationships/image" Target="../media/image201.jpe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7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4" Type="http://schemas.openxmlformats.org/officeDocument/2006/relationships/image" Target="../media/image203.jpeg"/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7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204.jpe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205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7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0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09.jpe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10.jpe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11.jpe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12.jpe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13.jpe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8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14.jpe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15.jpe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16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4" Type="http://schemas.openxmlformats.org/officeDocument/2006/relationships/image" Target="../media/image217.jpe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8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18.jpe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19.jpe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20.jpe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21.jpe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22.jpe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4" Type="http://schemas.openxmlformats.org/officeDocument/2006/relationships/image" Target="../media/image224.jpe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4" Type="http://schemas.openxmlformats.org/officeDocument/2006/relationships/image" Target="../media/image225.jpe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4" Type="http://schemas.openxmlformats.org/officeDocument/2006/relationships/image" Target="../media/image228.pn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4" Type="http://schemas.openxmlformats.org/officeDocument/2006/relationships/image" Target="../media/image229.pn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2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29.jpe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30.jpe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31.jpe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32.jpe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33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34.jpe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35.jpe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36.jpe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4" Type="http://schemas.openxmlformats.org/officeDocument/2006/relationships/image" Target="../media/image238.jpeg"/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0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gif"/><Relationship Id="rId4" Type="http://schemas.openxmlformats.org/officeDocument/2006/relationships/image" Target="../media/image240.png"/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e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41.jpe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42.gif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image" Target="../media/image243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44.jpe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46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45.jpe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46.jpe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1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1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4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e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1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48.jpe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49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eg"/><Relationship Id="rId4" Type="http://schemas.openxmlformats.org/officeDocument/2006/relationships/image" Target="../media/image250.jpeg"/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1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51.jpe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52.jpe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2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53.jpe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2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5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e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55.jpe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56.jpe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2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29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eg"/><Relationship Id="rId4" Type="http://schemas.openxmlformats.org/officeDocument/2006/relationships/image" Target="../media/image258.jpeg"/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230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3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59.jpe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63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61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265.png"/><Relationship Id="rId3" Type="http://schemas.openxmlformats.org/officeDocument/2006/relationships/image" Target="../media/image262.jpe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64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eg"/><Relationship Id="rId4" Type="http://schemas.openxmlformats.org/officeDocument/2006/relationships/image" Target="../media/image266.gif"/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3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4" Type="http://schemas.openxmlformats.org/officeDocument/2006/relationships/image" Target="../media/image267.jpeg"/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38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4" Type="http://schemas.openxmlformats.org/officeDocument/2006/relationships/image" Target="../media/image265.jpeg"/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39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4" Type="http://schemas.openxmlformats.org/officeDocument/2006/relationships/image" Target="../media/image268.gif"/><Relationship Id="rId5" Type="http://schemas.openxmlformats.org/officeDocument/2006/relationships/image" Target="../media/image265.jpeg"/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40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4" Type="http://schemas.openxmlformats.org/officeDocument/2006/relationships/image" Target="../media/image269.jpeg"/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4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69.jpeg"/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e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4" Type="http://schemas.openxmlformats.org/officeDocument/2006/relationships/image" Target="../media/image269.jpeg"/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4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270.jpe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4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275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76.jpe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277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278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4" Type="http://schemas.openxmlformats.org/officeDocument/2006/relationships/image" Target="../media/image279.png"/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50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4" Type="http://schemas.openxmlformats.org/officeDocument/2006/relationships/image" Target="../media/image280.jpeg"/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281.jpe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4" Type="http://schemas.openxmlformats.org/officeDocument/2006/relationships/image" Target="../media/image282.jpeg"/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5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283.jpe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284.jpeg"/><Relationship Id="rId3" Type="http://schemas.openxmlformats.org/officeDocument/2006/relationships/image" Target="../media/image28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4" Type="http://schemas.openxmlformats.org/officeDocument/2006/relationships/image" Target="../media/image293.png"/><Relationship Id="rId5" Type="http://schemas.openxmlformats.org/officeDocument/2006/relationships/image" Target="../media/image288.jpeg"/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286.jpe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4" Type="http://schemas.openxmlformats.org/officeDocument/2006/relationships/image" Target="../media/image289.jpeg"/><Relationship Id="rId5" Type="http://schemas.openxmlformats.org/officeDocument/2006/relationships/image" Target="../media/image286.jpeg"/><Relationship Id="rId6" Type="http://schemas.openxmlformats.org/officeDocument/2006/relationships/image" Target="../media/image287.jpeg"/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284.jpe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4" Type="http://schemas.openxmlformats.org/officeDocument/2006/relationships/image" Target="../media/image289.jpeg"/><Relationship Id="rId5" Type="http://schemas.openxmlformats.org/officeDocument/2006/relationships/image" Target="../media/image286.jpeg"/><Relationship Id="rId6" Type="http://schemas.openxmlformats.org/officeDocument/2006/relationships/image" Target="../media/image287.jpeg"/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284.jpe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gif"/><Relationship Id="rId4" Type="http://schemas.openxmlformats.org/officeDocument/2006/relationships/image" Target="../media/image291.jpeg"/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5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gif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gi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hyperlink" Target="http://news.nationalgeographic.com/news/2013/06/130619-iberia-america-europe-subduction-zone-supercontinents-colliding/" TargetMode="External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image" Target="../media/image6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5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g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1.jpe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jpeg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6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7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4" Type="http://schemas.openxmlformats.org/officeDocument/2006/relationships/image" Target="../media/image91.png"/><Relationship Id="rId5" Type="http://schemas.openxmlformats.org/officeDocument/2006/relationships/image" Target="../media/image92.jpeg"/><Relationship Id="rId6" Type="http://schemas.openxmlformats.org/officeDocument/2006/relationships/image" Target="../media/image93.png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95.jpeg"/><Relationship Id="rId5" Type="http://schemas.openxmlformats.org/officeDocument/2006/relationships/image" Target="../media/image96.gif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7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8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02.jpeg"/><Relationship Id="rId3" Type="http://schemas.openxmlformats.org/officeDocument/2006/relationships/image" Target="../media/image103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104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4" Type="http://schemas.openxmlformats.org/officeDocument/2006/relationships/image" Target="../media/image106.jpeg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4.png"/><Relationship Id="rId5" Type="http://schemas.openxmlformats.org/officeDocument/2006/relationships/image" Target="../media/image115.jpeg"/><Relationship Id="rId6" Type="http://schemas.openxmlformats.org/officeDocument/2006/relationships/image" Target="../media/image116.png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9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en-US" sz="4000" dirty="0" smtClean="0"/>
              <a:t>The Solar System</a:t>
            </a:r>
            <a:endParaRPr lang="en-US" sz="40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0" y="2852936"/>
            <a:ext cx="4032448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Calibri"/>
              </a:rPr>
              <a:t>Leonid meteor shower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Calibri"/>
              </a:rPr>
              <a:t>November 2006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7" name="Picture 4" descr="leonids2002_1118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42385"/>
            <a:ext cx="3960440" cy="5907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116632"/>
            <a:ext cx="8807896" cy="533400"/>
          </a:xfrm>
        </p:spPr>
        <p:txBody>
          <a:bodyPr/>
          <a:lstStyle/>
          <a:p>
            <a:pPr eaLnBrk="1" hangingPunct="1"/>
            <a:r>
              <a:rPr lang="en-US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Physical Properties of the Major Planets</a:t>
            </a:r>
          </a:p>
        </p:txBody>
      </p:sp>
      <p:graphicFrame>
        <p:nvGraphicFramePr>
          <p:cNvPr id="242063" name="Group 39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813105"/>
              </p:ext>
            </p:extLst>
          </p:nvPr>
        </p:nvGraphicFramePr>
        <p:xfrm>
          <a:off x="23811" y="1052736"/>
          <a:ext cx="9144000" cy="3951605"/>
        </p:xfrm>
        <a:graphic>
          <a:graphicData uri="http://schemas.openxmlformats.org/drawingml/2006/table">
            <a:tbl>
              <a:tblPr/>
              <a:tblGrid>
                <a:gridCol w="1163813"/>
                <a:gridCol w="1011062"/>
                <a:gridCol w="1422400"/>
                <a:gridCol w="1423988"/>
                <a:gridCol w="1125537"/>
                <a:gridCol w="898525"/>
                <a:gridCol w="1049338"/>
                <a:gridCol w="1049337"/>
              </a:tblGrid>
              <a:tr h="762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Planet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radius (km)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mass      (kg)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density (kg/m</a:t>
                      </a:r>
                      <a:r>
                        <a:rPr kumimoji="0" lang="en-US" alt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)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P</a:t>
                      </a:r>
                      <a:r>
                        <a:rPr kumimoji="0" lang="en-CA" altLang="en-US" sz="20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rot</a:t>
                      </a:r>
                      <a:r>
                        <a:rPr kumimoji="0" lang="en-CA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      (d)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axis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tilt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# moons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rings?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Mercury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2,440 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3.30</a:t>
                      </a: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×10</a:t>
                      </a:r>
                      <a:r>
                        <a:rPr kumimoji="0" lang="en-US" alt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23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Times New Roman" pitchFamily="18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5,430 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58.6 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0.0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°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No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Venus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6,052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4.87</a:t>
                      </a: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×10</a:t>
                      </a:r>
                      <a:r>
                        <a:rPr kumimoji="0" lang="en-US" alt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24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5,240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-243.0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177.4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No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Earth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6,378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5.97×10</a:t>
                      </a:r>
                      <a:r>
                        <a:rPr kumimoji="0" lang="en-US" alt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24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5,520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0.9973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23.45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No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Mars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3,394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6.42×10</a:t>
                      </a:r>
                      <a:r>
                        <a:rPr kumimoji="0" lang="en-US" alt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23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3,930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1.026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23.98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No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Jupiter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71,492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1.90×10</a:t>
                      </a:r>
                      <a:r>
                        <a:rPr kumimoji="0" lang="en-US" alt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27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1,330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0.41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3.08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60*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Yes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Saturn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60,268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5.68×10</a:t>
                      </a:r>
                      <a:r>
                        <a:rPr kumimoji="0" lang="en-US" alt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26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690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0.44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26.73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31*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Yes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Uranus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25,559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8.68×10</a:t>
                      </a:r>
                      <a:r>
                        <a:rPr kumimoji="0" lang="en-US" alt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25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1,270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-0.72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97.92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21*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Yes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Neptune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24,766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1.02×10</a:t>
                      </a:r>
                      <a:r>
                        <a:rPr kumimoji="0" lang="en-US" alt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26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1,640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0.67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29.6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11*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Yes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849" name="Rectangle 398"/>
          <p:cNvSpPr>
            <a:spLocks noChangeArrowheads="1"/>
          </p:cNvSpPr>
          <p:nvPr/>
        </p:nvSpPr>
        <p:spPr bwMode="auto">
          <a:xfrm>
            <a:off x="14354" y="5301208"/>
            <a:ext cx="912964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* number of known satellites of </a:t>
            </a:r>
            <a:r>
              <a:rPr lang="en-US" altLang="en-US" sz="2800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jovian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planets continues to grow; evidence suggests we have found most that are larger than a few km (?)  </a:t>
            </a:r>
          </a:p>
        </p:txBody>
      </p:sp>
    </p:spTree>
    <p:extLst>
      <p:ext uri="{BB962C8B-B14F-4D97-AF65-F5344CB8AC3E}">
        <p14:creationId xmlns:p14="http://schemas.microsoft.com/office/powerpoint/2010/main" val="17925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1" name="Picture 3" descr="MoonFarsideWAC_CSHADE_O000N1800_1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8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3" name="Picture 2" descr="CP2-09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" b="6560"/>
          <a:stretch/>
        </p:blipFill>
        <p:spPr bwMode="auto">
          <a:xfrm>
            <a:off x="295275" y="980728"/>
            <a:ext cx="8553450" cy="470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4" name="Text Box 3"/>
          <p:cNvSpPr txBox="1">
            <a:spLocks noChangeArrowheads="1"/>
          </p:cNvSpPr>
          <p:nvPr/>
        </p:nvSpPr>
        <p:spPr bwMode="auto">
          <a:xfrm>
            <a:off x="827584" y="258435"/>
            <a:ext cx="70400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Craters on the Moon are due to impact events</a:t>
            </a:r>
            <a:endParaRPr lang="en-US" altLang="en-US" sz="2800" b="0" dirty="0" smtClean="0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  <p:sp>
        <p:nvSpPr>
          <p:cNvPr id="138245" name="Text Box 4"/>
          <p:cNvSpPr txBox="1">
            <a:spLocks noChangeArrowheads="1"/>
          </p:cNvSpPr>
          <p:nvPr/>
        </p:nvSpPr>
        <p:spPr bwMode="auto">
          <a:xfrm>
            <a:off x="1600200" y="5943600"/>
            <a:ext cx="5943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Impact craters found throughout SS</a:t>
            </a:r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6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1" name="Picture 2" descr="AAAKKN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15" y="1052736"/>
            <a:ext cx="672567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2" name="Text Box 3"/>
          <p:cNvSpPr txBox="1">
            <a:spLocks noChangeArrowheads="1"/>
          </p:cNvSpPr>
          <p:nvPr/>
        </p:nvSpPr>
        <p:spPr bwMode="auto">
          <a:xfrm>
            <a:off x="1013214" y="260350"/>
            <a:ext cx="67004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Impact process forms characteristic shape...</a:t>
            </a:r>
            <a:endParaRPr lang="en-US" altLang="en-US" sz="2800" b="0" dirty="0" smtClean="0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  <p:sp>
        <p:nvSpPr>
          <p:cNvPr id="140293" name="Text Box 4"/>
          <p:cNvSpPr txBox="1">
            <a:spLocks noChangeArrowheads="1"/>
          </p:cNvSpPr>
          <p:nvPr/>
        </p:nvSpPr>
        <p:spPr bwMode="auto">
          <a:xfrm>
            <a:off x="7905700" y="2047876"/>
            <a:ext cx="10631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impact</a:t>
            </a:r>
            <a:endParaRPr lang="en-US" altLang="en-US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140294" name="Text Box 5"/>
          <p:cNvSpPr txBox="1">
            <a:spLocks noChangeArrowheads="1"/>
          </p:cNvSpPr>
          <p:nvPr/>
        </p:nvSpPr>
        <p:spPr bwMode="auto">
          <a:xfrm>
            <a:off x="54105" y="4509120"/>
            <a:ext cx="959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b="0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ejecta</a:t>
            </a:r>
            <a:endParaRPr lang="en-US" altLang="en-US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140295" name="Text Box 6"/>
          <p:cNvSpPr txBox="1">
            <a:spLocks noChangeArrowheads="1"/>
          </p:cNvSpPr>
          <p:nvPr/>
        </p:nvSpPr>
        <p:spPr bwMode="auto">
          <a:xfrm>
            <a:off x="4420972" y="5876925"/>
            <a:ext cx="441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circular, rimmed, low floor</a:t>
            </a:r>
            <a:endParaRPr lang="en-US" altLang="en-US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08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2" descr="CP2-09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8773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0" name="Text Box 3"/>
          <p:cNvSpPr txBox="1">
            <a:spLocks noChangeArrowheads="1"/>
          </p:cNvSpPr>
          <p:nvPr/>
        </p:nvSpPr>
        <p:spPr bwMode="auto">
          <a:xfrm>
            <a:off x="1115616" y="107950"/>
            <a:ext cx="6185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Maria and Highlands are different in age</a:t>
            </a:r>
            <a:endParaRPr lang="en-US" altLang="en-US" sz="2800" b="0" dirty="0" smtClean="0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2" descr="CP2-09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3" y="908720"/>
            <a:ext cx="8915400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Text Box 3"/>
          <p:cNvSpPr txBox="1">
            <a:spLocks noChangeArrowheads="1"/>
          </p:cNvSpPr>
          <p:nvPr/>
        </p:nvSpPr>
        <p:spPr bwMode="auto">
          <a:xfrm>
            <a:off x="467544" y="152400"/>
            <a:ext cx="84562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Apollo astronauts returned samples from many locations</a:t>
            </a:r>
            <a:endParaRPr lang="en-US" altLang="en-US" sz="2800" b="0" dirty="0" smtClean="0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itle 3"/>
          <p:cNvSpPr>
            <a:spLocks noGrp="1"/>
          </p:cNvSpPr>
          <p:nvPr>
            <p:ph type="title"/>
          </p:nvPr>
        </p:nvSpPr>
        <p:spPr>
          <a:xfrm>
            <a:off x="1403648" y="548680"/>
            <a:ext cx="6096000" cy="1143000"/>
          </a:xfrm>
        </p:spPr>
        <p:txBody>
          <a:bodyPr/>
          <a:lstStyle/>
          <a:p>
            <a:r>
              <a:rPr lang="en-US" altLang="en-US" dirty="0" smtClean="0"/>
              <a:t>Lunar missions</a:t>
            </a:r>
          </a:p>
        </p:txBody>
      </p:sp>
      <p:sp>
        <p:nvSpPr>
          <p:cNvPr id="148482" name="Content Placeholder 4"/>
          <p:cNvSpPr>
            <a:spLocks noGrp="1"/>
          </p:cNvSpPr>
          <p:nvPr>
            <p:ph idx="1"/>
          </p:nvPr>
        </p:nvSpPr>
        <p:spPr>
          <a:xfrm>
            <a:off x="1475656" y="1844824"/>
            <a:ext cx="6096000" cy="4114800"/>
          </a:xfrm>
        </p:spPr>
        <p:txBody>
          <a:bodyPr/>
          <a:lstStyle/>
          <a:p>
            <a:r>
              <a:rPr lang="en-US" altLang="en-US" dirty="0" smtClean="0"/>
              <a:t>Lots of missions currently at Moon, planning for orbital missions, landers, astronauts on surface</a:t>
            </a:r>
          </a:p>
          <a:p>
            <a:pPr lvl="1"/>
            <a:r>
              <a:rPr lang="en-US" altLang="en-US" sz="2800" dirty="0" smtClean="0"/>
              <a:t>US, India, Russia, China</a:t>
            </a:r>
          </a:p>
          <a:p>
            <a:r>
              <a:rPr lang="en-US" altLang="en-US" dirty="0" smtClean="0"/>
              <a:t>Why?</a:t>
            </a:r>
          </a:p>
          <a:p>
            <a:pPr lvl="1"/>
            <a:r>
              <a:rPr lang="en-US" altLang="en-US" sz="2800" dirty="0" smtClean="0"/>
              <a:t>Science</a:t>
            </a:r>
          </a:p>
          <a:p>
            <a:pPr lvl="1"/>
            <a:r>
              <a:rPr lang="en-US" altLang="en-US" sz="2800" dirty="0" smtClean="0"/>
              <a:t>Preparation for exploration beyond</a:t>
            </a:r>
          </a:p>
        </p:txBody>
      </p:sp>
    </p:spTree>
    <p:extLst>
      <p:ext uri="{BB962C8B-B14F-4D97-AF65-F5344CB8AC3E}">
        <p14:creationId xmlns:p14="http://schemas.microsoft.com/office/powerpoint/2010/main" val="225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548680"/>
            <a:ext cx="6096000" cy="1143000"/>
          </a:xfrm>
        </p:spPr>
        <p:txBody>
          <a:bodyPr/>
          <a:lstStyle/>
          <a:p>
            <a:pPr eaLnBrk="1" hangingPunct="1"/>
            <a:r>
              <a:rPr lang="en-CA" altLang="en-US" dirty="0" smtClean="0"/>
              <a:t>Comparative Planetology…</a:t>
            </a:r>
            <a:endParaRPr lang="en-US" altLang="en-US" dirty="0" smtClean="0"/>
          </a:p>
        </p:txBody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5777" y="1945680"/>
            <a:ext cx="6096000" cy="4114800"/>
          </a:xfrm>
        </p:spPr>
        <p:txBody>
          <a:bodyPr/>
          <a:lstStyle/>
          <a:p>
            <a:pPr eaLnBrk="1" hangingPunct="1"/>
            <a:r>
              <a:rPr lang="en-CA" altLang="en-US" smtClean="0"/>
              <a:t>interiors – role of mass</a:t>
            </a:r>
          </a:p>
          <a:p>
            <a:pPr eaLnBrk="1" hangingPunct="1"/>
            <a:r>
              <a:rPr lang="en-CA" altLang="en-US" smtClean="0"/>
              <a:t>atmospheres – role of mass, distance from sun</a:t>
            </a:r>
          </a:p>
          <a:p>
            <a:pPr eaLnBrk="1" hangingPunct="1"/>
            <a:r>
              <a:rPr lang="en-CA" altLang="en-US" smtClean="0"/>
              <a:t>surfaces – liquid water, lava, tectonics, impacts, surface age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1458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3" name="Picture 2" descr="10-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77" b="25430"/>
          <a:stretch/>
        </p:blipFill>
        <p:spPr bwMode="auto">
          <a:xfrm>
            <a:off x="28575" y="2257822"/>
            <a:ext cx="909911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Text Box 3"/>
          <p:cNvSpPr txBox="1">
            <a:spLocks noChangeArrowheads="1"/>
          </p:cNvSpPr>
          <p:nvPr/>
        </p:nvSpPr>
        <p:spPr bwMode="auto">
          <a:xfrm>
            <a:off x="1721411" y="332656"/>
            <a:ext cx="59192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All terrestrial bodies are differentiated</a:t>
            </a:r>
            <a:endParaRPr lang="en-US" altLang="en-US" sz="2800" b="0" dirty="0" smtClean="0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  <p:sp>
        <p:nvSpPr>
          <p:cNvPr id="153605" name="Text Box 4"/>
          <p:cNvSpPr txBox="1">
            <a:spLocks noChangeArrowheads="1"/>
          </p:cNvSpPr>
          <p:nvPr/>
        </p:nvSpPr>
        <p:spPr bwMode="auto">
          <a:xfrm>
            <a:off x="1013837" y="1020143"/>
            <a:ext cx="70865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=&gt; All had hot (and fluid) interiors at some time</a:t>
            </a:r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4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1" name="Picture 2" descr="10-16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0" b="23190"/>
          <a:stretch/>
        </p:blipFill>
        <p:spPr bwMode="auto">
          <a:xfrm>
            <a:off x="0" y="2348880"/>
            <a:ext cx="922575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2" name="Text Box 3"/>
          <p:cNvSpPr txBox="1">
            <a:spLocks noChangeArrowheads="1"/>
          </p:cNvSpPr>
          <p:nvPr/>
        </p:nvSpPr>
        <p:spPr bwMode="auto">
          <a:xfrm>
            <a:off x="457200" y="152400"/>
            <a:ext cx="82296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Larger terrestrial planets: </a:t>
            </a:r>
          </a:p>
          <a:p>
            <a:pPr marL="457200" indent="-457200" eaLnBrk="1" hangingPunct="1">
              <a:buClr>
                <a:srgbClr val="800080"/>
              </a:buClr>
              <a:buFont typeface="Wingdings" panose="05000000000000000000" pitchFamily="2" charset="2"/>
              <a:buChar char="ü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cooled more slowly</a:t>
            </a:r>
          </a:p>
          <a:p>
            <a:pPr marL="457200" indent="-457200" eaLnBrk="1" hangingPunct="1">
              <a:buClr>
                <a:srgbClr val="800080"/>
              </a:buClr>
              <a:buFont typeface="Wingdings" panose="05000000000000000000" pitchFamily="2" charset="2"/>
              <a:buChar char="ü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more and longer lasting tectonic activity</a:t>
            </a:r>
          </a:p>
          <a:p>
            <a:pPr marL="457200" indent="-457200" eaLnBrk="1" hangingPunct="1">
              <a:buClr>
                <a:srgbClr val="800080"/>
              </a:buClr>
              <a:buFont typeface="Wingdings" panose="05000000000000000000" pitchFamily="2" charset="2"/>
              <a:buChar char="ü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easier to retain atmosphere</a:t>
            </a:r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44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9" name="Picture 2" descr="10-16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7" b="25285"/>
          <a:stretch/>
        </p:blipFill>
        <p:spPr bwMode="auto">
          <a:xfrm>
            <a:off x="251520" y="2204864"/>
            <a:ext cx="873191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0" name="Text Box 3"/>
          <p:cNvSpPr txBox="1">
            <a:spLocks noChangeArrowheads="1"/>
          </p:cNvSpPr>
          <p:nvPr/>
        </p:nvSpPr>
        <p:spPr bwMode="auto">
          <a:xfrm>
            <a:off x="365125" y="117475"/>
            <a:ext cx="763587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For planets closer to the sun: 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higher T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harder to retain liquid water, atmospheres</a:t>
            </a:r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45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>
          <a:xfrm>
            <a:off x="35496" y="116632"/>
            <a:ext cx="8610600" cy="457200"/>
          </a:xfrm>
        </p:spPr>
        <p:txBody>
          <a:bodyPr/>
          <a:lstStyle/>
          <a:p>
            <a:pPr eaLnBrk="1" hangingPunct="1"/>
            <a:r>
              <a:rPr lang="en-US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Physical Properties of the Dwarf Planets</a:t>
            </a:r>
          </a:p>
        </p:txBody>
      </p:sp>
      <p:graphicFrame>
        <p:nvGraphicFramePr>
          <p:cNvPr id="167122" name="Group 2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274465"/>
              </p:ext>
            </p:extLst>
          </p:nvPr>
        </p:nvGraphicFramePr>
        <p:xfrm>
          <a:off x="-8384" y="908720"/>
          <a:ext cx="9143999" cy="2724792"/>
        </p:xfrm>
        <a:graphic>
          <a:graphicData uri="http://schemas.openxmlformats.org/drawingml/2006/table">
            <a:tbl>
              <a:tblPr/>
              <a:tblGrid>
                <a:gridCol w="971600"/>
                <a:gridCol w="1008112"/>
                <a:gridCol w="1656184"/>
                <a:gridCol w="1440160"/>
                <a:gridCol w="1368152"/>
                <a:gridCol w="864096"/>
                <a:gridCol w="1080120"/>
                <a:gridCol w="755575"/>
              </a:tblGrid>
              <a:tr h="8572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Planet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radius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(km)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mass      (kg)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density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(kg/m</a:t>
                      </a:r>
                      <a:r>
                        <a:rPr kumimoji="0" lang="en-US" alt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</a:t>
                      </a: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)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rotation P (d)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axis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tilt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 # moons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rings?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Ceres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471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9.41</a:t>
                      </a: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×10</a:t>
                      </a:r>
                      <a:r>
                        <a:rPr kumimoji="0" lang="en-US" alt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2080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0.38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4</a:t>
                      </a:r>
                      <a:r>
                        <a:rPr kumimoji="0" lang="en-US" altLang="en-US" sz="2400" b="0" i="0" u="none" strike="noStrike" cap="none" normalizeH="0" baseline="4000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o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No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Pluto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1148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1.3×10</a:t>
                      </a:r>
                      <a:r>
                        <a:rPr kumimoji="0" lang="en-US" alt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2000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-6.39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120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No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Eris*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~1200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1.5×10</a:t>
                      </a:r>
                      <a:r>
                        <a:rPr kumimoji="0" lang="en-US" alt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22</a:t>
                      </a: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?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???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???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???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No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and…</a:t>
                      </a: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Times New Roman" pitchFamily="18" charset="0"/>
                      </a:endParaRP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08" marB="45708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870" name="Text Box 115"/>
          <p:cNvSpPr txBox="1">
            <a:spLocks noChangeArrowheads="1"/>
          </p:cNvSpPr>
          <p:nvPr/>
        </p:nvSpPr>
        <p:spPr bwMode="auto">
          <a:xfrm>
            <a:off x="107504" y="3789040"/>
            <a:ext cx="3096344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* physical data on Eris (especially mass) currently either poorly  known or not known at all…</a:t>
            </a:r>
          </a:p>
        </p:txBody>
      </p:sp>
      <p:pic>
        <p:nvPicPr>
          <p:cNvPr id="591874" name="Picture 2" descr="http://upload.wikimedia.org/wikipedia/commons/thumb/9/9c/TheTransneptunians_Size_Albedo_Color.svg/600px-TheTransneptunians_Size_Albedo_Color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496" y="381186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9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7" name="Picture 2" descr="10-16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3" t="19383" b="17990"/>
          <a:stretch/>
        </p:blipFill>
        <p:spPr bwMode="auto">
          <a:xfrm>
            <a:off x="88454" y="1620390"/>
            <a:ext cx="8848564" cy="41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8" name="Text Box 3"/>
          <p:cNvSpPr txBox="1">
            <a:spLocks noChangeArrowheads="1"/>
          </p:cNvSpPr>
          <p:nvPr/>
        </p:nvSpPr>
        <p:spPr bwMode="auto">
          <a:xfrm>
            <a:off x="1763688" y="529516"/>
            <a:ext cx="53941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higher rotation =&gt; more “weather”</a:t>
            </a:r>
            <a:endParaRPr lang="en-US" altLang="en-US" sz="2800" b="0" dirty="0" smtClean="0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07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5" name="Picture 2" descr="CP2-09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9"/>
          <a:stretch/>
        </p:blipFill>
        <p:spPr bwMode="auto">
          <a:xfrm>
            <a:off x="-9525" y="2028056"/>
            <a:ext cx="9166730" cy="399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Text Box 3"/>
          <p:cNvSpPr txBox="1">
            <a:spLocks noChangeArrowheads="1"/>
          </p:cNvSpPr>
          <p:nvPr/>
        </p:nvSpPr>
        <p:spPr bwMode="auto">
          <a:xfrm>
            <a:off x="288925" y="149225"/>
            <a:ext cx="781194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fewer impact craters on massive planets:</a:t>
            </a:r>
          </a:p>
          <a:p>
            <a:pPr marL="457200" indent="-457200" eaLnBrk="1" hangingPunct="1">
              <a:buClr>
                <a:srgbClr val="800080"/>
              </a:buClr>
              <a:buFont typeface="Wingdings" panose="05000000000000000000" pitchFamily="2" charset="2"/>
              <a:buChar char="ü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cooled more slowly</a:t>
            </a:r>
          </a:p>
          <a:p>
            <a:pPr marL="457200" indent="-457200" eaLnBrk="1" hangingPunct="1">
              <a:buClr>
                <a:srgbClr val="800080"/>
              </a:buClr>
              <a:buFont typeface="Wingdings" panose="05000000000000000000" pitchFamily="2" charset="2"/>
              <a:buChar char="ü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atmospheres shield </a:t>
            </a:r>
            <a:r>
              <a:rPr lang="en-CA" altLang="en-US" sz="2800" b="0" u="sng" dirty="0" smtClean="0">
                <a:solidFill>
                  <a:srgbClr val="009999"/>
                </a:solidFill>
                <a:latin typeface="Calibri" panose="020F0502020204030204" pitchFamily="34" charset="0"/>
              </a:rPr>
              <a:t>only against small </a:t>
            </a:r>
            <a:r>
              <a:rPr lang="en-CA" altLang="en-US" sz="2800" b="0" u="sng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impactors</a:t>
            </a: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</a:t>
            </a:r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7" name="Picture 2" descr="CP2-092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"/>
          <a:stretch/>
        </p:blipFill>
        <p:spPr bwMode="auto">
          <a:xfrm>
            <a:off x="0" y="729580"/>
            <a:ext cx="70358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8" name="Text Box 3"/>
          <p:cNvSpPr txBox="1">
            <a:spLocks noChangeArrowheads="1"/>
          </p:cNvSpPr>
          <p:nvPr/>
        </p:nvSpPr>
        <p:spPr bwMode="auto">
          <a:xfrm>
            <a:off x="288925" y="46038"/>
            <a:ext cx="60712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Terrestrial surfaces have different “ages”</a:t>
            </a:r>
            <a:endParaRPr lang="en-US" altLang="en-US" sz="2800" b="0" dirty="0" smtClean="0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  <p:sp>
        <p:nvSpPr>
          <p:cNvPr id="149509" name="Text Box 4"/>
          <p:cNvSpPr txBox="1">
            <a:spLocks noChangeArrowheads="1"/>
          </p:cNvSpPr>
          <p:nvPr/>
        </p:nvSpPr>
        <p:spPr bwMode="auto">
          <a:xfrm>
            <a:off x="-36512" y="6135687"/>
            <a:ext cx="9028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Crustal rock solidified globally first on Moon, last on Earth </a:t>
            </a:r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149510" name="TextBox 6"/>
          <p:cNvSpPr txBox="1">
            <a:spLocks noChangeArrowheads="1"/>
          </p:cNvSpPr>
          <p:nvPr/>
        </p:nvSpPr>
        <p:spPr bwMode="auto">
          <a:xfrm>
            <a:off x="7035378" y="1961545"/>
            <a:ext cx="2108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0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Surfaces too </a:t>
            </a:r>
            <a:r>
              <a:rPr lang="ja-JP" altLang="en-US" sz="20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20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new</a:t>
            </a:r>
            <a:r>
              <a:rPr lang="ja-JP" altLang="en-US" sz="20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20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to see early heavy bombardment</a:t>
            </a:r>
            <a:endParaRPr lang="en-US" altLang="en-US" sz="20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1"/>
            <a:ext cx="9144000" cy="5486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 sz="4000" kern="0" dirty="0" err="1" smtClean="0">
                <a:solidFill>
                  <a:srgbClr val="7030A0"/>
                </a:solidFill>
              </a:rPr>
              <a:t>jovian</a:t>
            </a:r>
            <a:r>
              <a:rPr lang="en-US" altLang="en-US" sz="4000" kern="0" dirty="0" smtClean="0">
                <a:solidFill>
                  <a:srgbClr val="7030A0"/>
                </a:solidFill>
              </a:rPr>
              <a:t> (Giant) Planets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482530" y="2348880"/>
            <a:ext cx="321181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Jupiter true-colour mosaic image from Cassini spacecraft</a:t>
            </a:r>
          </a:p>
          <a:p>
            <a:pPr eaLnBrk="1" hangingPunct="1"/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 (Dec 29, 2000) </a:t>
            </a:r>
            <a:endParaRPr lang="en-US" altLang="en-US" sz="2800" dirty="0" smtClean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8" name="Picture 11" descr="Jupiter_truecolor_Cassini200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2" r="5053"/>
          <a:stretch/>
        </p:blipFill>
        <p:spPr bwMode="auto">
          <a:xfrm>
            <a:off x="107504" y="875581"/>
            <a:ext cx="5114925" cy="496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2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2605" y="1481336"/>
            <a:ext cx="6330280" cy="3090664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 smtClean="0"/>
              <a:t>Overview of the Giant Planets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interiors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/>
              <a:t>a</a:t>
            </a:r>
            <a:r>
              <a:rPr lang="en-US" altLang="en-US" sz="2800" dirty="0" smtClean="0"/>
              <a:t>tmospheres &amp; </a:t>
            </a:r>
            <a:r>
              <a:rPr lang="en-CA" altLang="en-US" sz="2800" dirty="0" smtClean="0"/>
              <a:t>“</a:t>
            </a:r>
            <a:r>
              <a:rPr lang="en-US" altLang="ja-JP" sz="2800" dirty="0" smtClean="0"/>
              <a:t>surface” features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magnetic structures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moons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rings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000" dirty="0" smtClean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200" dirty="0" smtClean="0"/>
          </a:p>
        </p:txBody>
      </p:sp>
      <p:sp>
        <p:nvSpPr>
          <p:cNvPr id="7" name="Rectangle 6"/>
          <p:cNvSpPr/>
          <p:nvPr/>
        </p:nvSpPr>
        <p:spPr bwMode="auto">
          <a:xfrm>
            <a:off x="5943600" y="4572000"/>
            <a:ext cx="304800" cy="533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7" rIns="92075" bIns="46037"/>
          <a:lstStyle/>
          <a:p>
            <a:pPr marL="742950" indent="-28575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charset="2"/>
              <a:buChar char="ü"/>
              <a:defRPr/>
            </a:pPr>
            <a:endParaRPr lang="en-US" sz="2200" dirty="0">
              <a:solidFill>
                <a:srgbClr val="000000"/>
              </a:solidFill>
              <a:effectDag name="">
                <a:cont type="tree" name="">
                  <a:effect ref="fillLine"/>
                  <a:outerShdw dist="38100" dir="13500000" algn="br">
                    <a:srgbClr val="000000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000000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Calibri" panose="020F0502020204030204" pitchFamily="34" charset="0"/>
            </a:endParaRPr>
          </a:p>
        </p:txBody>
      </p:sp>
      <p:sp>
        <p:nvSpPr>
          <p:cNvPr id="8" name="Folded Corner 7"/>
          <p:cNvSpPr/>
          <p:nvPr/>
        </p:nvSpPr>
        <p:spPr bwMode="auto">
          <a:xfrm>
            <a:off x="7239000" y="3733800"/>
            <a:ext cx="1143000" cy="990600"/>
          </a:xfrm>
          <a:prstGeom prst="foldedCorner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7" rIns="92075" bIns="46037"/>
          <a:lstStyle/>
          <a:p>
            <a:pPr marL="742950" indent="-28575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charset="2"/>
              <a:buChar char="ü"/>
              <a:defRPr/>
            </a:pPr>
            <a:endParaRPr lang="en-US" sz="2200" dirty="0">
              <a:solidFill>
                <a:srgbClr val="000000"/>
              </a:solidFill>
              <a:effectDag name="">
                <a:cont type="tree" name="">
                  <a:effect ref="fillLine"/>
                  <a:outerShdw dist="38100" dir="13500000" algn="br">
                    <a:srgbClr val="000000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000000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638800" y="4114800"/>
            <a:ext cx="304800" cy="228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7" rIns="92075" bIns="46037"/>
          <a:lstStyle/>
          <a:p>
            <a:pPr marL="742950" indent="-28575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charset="2"/>
              <a:buChar char="ü"/>
              <a:defRPr/>
            </a:pPr>
            <a:endParaRPr lang="en-US" sz="2200" dirty="0">
              <a:solidFill>
                <a:srgbClr val="000000"/>
              </a:solidFill>
              <a:effectDag name="">
                <a:cont type="tree" name="">
                  <a:effect ref="fillLine"/>
                  <a:outerShdw dist="38100" dir="13500000" algn="br">
                    <a:srgbClr val="000000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000000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43200" y="6019800"/>
            <a:ext cx="914400" cy="914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7" rIns="92075" bIns="46037"/>
          <a:lstStyle/>
          <a:p>
            <a:pPr marL="742950" indent="-28575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charset="2"/>
              <a:buChar char="ü"/>
              <a:defRPr/>
            </a:pPr>
            <a:endParaRPr lang="en-US" sz="2200" dirty="0">
              <a:solidFill>
                <a:srgbClr val="000000"/>
              </a:solidFill>
              <a:effectDag name="">
                <a:cont type="tree" name="">
                  <a:effect ref="fillLine"/>
                  <a:outerShdw dist="38100" dir="13500000" algn="br">
                    <a:srgbClr val="000000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000000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Physical Properties of the </a:t>
            </a:r>
            <a:r>
              <a:rPr lang="en-US" altLang="en-US" sz="4000" b="0" dirty="0" err="1" smtClean="0">
                <a:solidFill>
                  <a:srgbClr val="7030A0"/>
                </a:solidFill>
                <a:latin typeface="Calibri" panose="020F0502020204030204" pitchFamily="34" charset="0"/>
              </a:rPr>
              <a:t>jovian</a:t>
            </a:r>
            <a:r>
              <a:rPr lang="en-US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 Planets</a:t>
            </a:r>
            <a:br>
              <a:rPr lang="en-US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</a:br>
            <a:r>
              <a:rPr lang="en-US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(mostly Earth units)</a:t>
            </a:r>
          </a:p>
        </p:txBody>
      </p:sp>
      <p:graphicFrame>
        <p:nvGraphicFramePr>
          <p:cNvPr id="85291" name="Group 29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131085"/>
              </p:ext>
            </p:extLst>
          </p:nvPr>
        </p:nvGraphicFramePr>
        <p:xfrm>
          <a:off x="205680" y="1978694"/>
          <a:ext cx="8686800" cy="2890466"/>
        </p:xfrm>
        <a:graphic>
          <a:graphicData uri="http://schemas.openxmlformats.org/drawingml/2006/table">
            <a:tbl>
              <a:tblPr/>
              <a:tblGrid>
                <a:gridCol w="1066800"/>
                <a:gridCol w="980728"/>
                <a:gridCol w="1512168"/>
                <a:gridCol w="972617"/>
                <a:gridCol w="1243012"/>
                <a:gridCol w="989013"/>
                <a:gridCol w="927100"/>
                <a:gridCol w="995362"/>
              </a:tblGrid>
              <a:tr h="654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Planet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radius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mass 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Density (kg/m</a:t>
                      </a:r>
                      <a:r>
                        <a:rPr kumimoji="0" lang="en-US" altLang="en-US" sz="16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)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P</a:t>
                      </a:r>
                      <a:r>
                        <a:rPr kumimoji="0" lang="en-CA" altLang="en-US" sz="16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rot</a:t>
                      </a: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 (d)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axis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tilt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Mag. field?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g</a:t>
                      </a:r>
                      <a:r>
                        <a:rPr kumimoji="0" lang="en-CA" altLang="en-US" sz="16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surf</a:t>
                      </a:r>
                      <a:endParaRPr kumimoji="0" lang="en-US" altLang="en-US" sz="16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27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Earth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6,378km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5.97×10</a:t>
                      </a:r>
                      <a:r>
                        <a:rPr kumimoji="0" lang="en-US" altLang="en-US" sz="16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24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 kg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5,520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0.9973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23.45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Y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9.8m/s</a:t>
                      </a:r>
                      <a:r>
                        <a:rPr kumimoji="0" lang="en-CA" altLang="en-US" sz="16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</a:t>
                      </a:r>
                      <a:endParaRPr kumimoji="0" lang="en-US" altLang="en-US" sz="16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Times New Roman" pitchFamily="18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Jupiter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11.2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317.9</a:t>
                      </a:r>
                      <a:endParaRPr kumimoji="0" lang="en-US" altLang="en-US" sz="16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Times New Roman" pitchFamily="18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0.24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0.41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3.08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Y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2.36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Saturn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9.5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95.2</a:t>
                      </a:r>
                      <a:endParaRPr kumimoji="0" lang="en-US" altLang="en-US" sz="16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Times New Roman" pitchFamily="18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0.12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0.44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26.73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Y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0.92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Uranus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4.0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14.5</a:t>
                      </a:r>
                      <a:endParaRPr kumimoji="0" lang="en-US" altLang="en-US" sz="16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Times New Roman" pitchFamily="18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0.23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-0.72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97.92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Y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0.91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Neptune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3.8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17.1</a:t>
                      </a:r>
                      <a:endParaRPr kumimoji="0" lang="en-US" altLang="en-US" sz="16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Times New Roman" pitchFamily="18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0.30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0.67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29.6</a:t>
                      </a: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y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1.14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9" marB="45719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1695103" y="5122862"/>
            <a:ext cx="1143000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alibri" panose="020F0502020204030204" pitchFamily="34" charset="0"/>
              </a:rPr>
              <a:t>big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63888" y="4956174"/>
            <a:ext cx="1295400" cy="7635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alibri" panose="020F0502020204030204" pitchFamily="34" charset="0"/>
              </a:rPr>
              <a:t>Low density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650854" y="4975224"/>
            <a:ext cx="1447800" cy="7635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Calibri" panose="020F0502020204030204" pitchFamily="34" charset="0"/>
              </a:rPr>
              <a:t>Fast rotators</a:t>
            </a:r>
          </a:p>
        </p:txBody>
      </p:sp>
    </p:spTree>
    <p:extLst>
      <p:ext uri="{BB962C8B-B14F-4D97-AF65-F5344CB8AC3E}">
        <p14:creationId xmlns:p14="http://schemas.microsoft.com/office/powerpoint/2010/main" val="33936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2" descr="12-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8" b="13009"/>
          <a:stretch/>
        </p:blipFill>
        <p:spPr bwMode="auto">
          <a:xfrm>
            <a:off x="533400" y="1052736"/>
            <a:ext cx="7696200" cy="437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Text Box 3"/>
          <p:cNvSpPr txBox="1">
            <a:spLocks noChangeArrowheads="1"/>
          </p:cNvSpPr>
          <p:nvPr/>
        </p:nvSpPr>
        <p:spPr bwMode="auto">
          <a:xfrm>
            <a:off x="533400" y="152400"/>
            <a:ext cx="47466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err="1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jovian</a:t>
            </a:r>
            <a:r>
              <a:rPr lang="en-US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 planets: size comparison</a:t>
            </a:r>
          </a:p>
        </p:txBody>
      </p:sp>
      <p:sp>
        <p:nvSpPr>
          <p:cNvPr id="69638" name="Text Box 5"/>
          <p:cNvSpPr txBox="1">
            <a:spLocks noChangeArrowheads="1"/>
          </p:cNvSpPr>
          <p:nvPr/>
        </p:nvSpPr>
        <p:spPr bwMode="auto">
          <a:xfrm>
            <a:off x="5364088" y="5599460"/>
            <a:ext cx="32147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Uranus, Neptune similar</a:t>
            </a:r>
          </a:p>
        </p:txBody>
      </p:sp>
      <p:sp>
        <p:nvSpPr>
          <p:cNvPr id="69639" name="Text Box 6"/>
          <p:cNvSpPr txBox="1">
            <a:spLocks noChangeArrowheads="1"/>
          </p:cNvSpPr>
          <p:nvPr/>
        </p:nvSpPr>
        <p:spPr bwMode="auto">
          <a:xfrm>
            <a:off x="4139952" y="6262939"/>
            <a:ext cx="15837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400" dirty="0" smtClean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all &gt;&gt; Earth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619672" y="5599459"/>
            <a:ext cx="28770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Jupiter, Saturn similar</a:t>
            </a:r>
          </a:p>
        </p:txBody>
      </p:sp>
    </p:spTree>
    <p:extLst>
      <p:ext uri="{BB962C8B-B14F-4D97-AF65-F5344CB8AC3E}">
        <p14:creationId xmlns:p14="http://schemas.microsoft.com/office/powerpoint/2010/main" val="18162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2" descr="12-0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8"/>
            <a:ext cx="5688632" cy="426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Text Box 3"/>
          <p:cNvSpPr txBox="1">
            <a:spLocks noChangeArrowheads="1"/>
          </p:cNvSpPr>
          <p:nvPr/>
        </p:nvSpPr>
        <p:spPr bwMode="auto">
          <a:xfrm>
            <a:off x="899418" y="4882426"/>
            <a:ext cx="79930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the giant planets are rapidly rotating, large </a:t>
            </a:r>
            <a:r>
              <a:rPr lang="en-US" altLang="ja-JP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gravitationally bound balls of “fluid”.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although gravity tends to pull fluid together into a sphere, rotation flattens this into an </a:t>
            </a:r>
            <a:r>
              <a:rPr lang="en-US" altLang="ja-JP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ellipsoid.</a:t>
            </a:r>
            <a:endParaRPr lang="en-US" altLang="en-US" sz="2400" dirty="0" smtClean="0">
              <a:solidFill>
                <a:srgbClr val="009999"/>
              </a:solidFill>
              <a:effectLst/>
              <a:latin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84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2" descr="12-0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34" y="1205631"/>
            <a:ext cx="7092950" cy="531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Text Box 3"/>
          <p:cNvSpPr txBox="1">
            <a:spLocks noChangeArrowheads="1"/>
          </p:cNvSpPr>
          <p:nvPr/>
        </p:nvSpPr>
        <p:spPr bwMode="auto">
          <a:xfrm>
            <a:off x="611560" y="116632"/>
            <a:ext cx="81858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40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Saturn is the most oblate giant planet</a:t>
            </a:r>
            <a:endParaRPr lang="en-US" altLang="en-US" sz="4000" dirty="0" smtClean="0">
              <a:solidFill>
                <a:srgbClr val="80008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3733" name="Text Box 4"/>
          <p:cNvSpPr txBox="1">
            <a:spLocks noChangeArrowheads="1"/>
          </p:cNvSpPr>
          <p:nvPr/>
        </p:nvSpPr>
        <p:spPr bwMode="auto">
          <a:xfrm>
            <a:off x="5179781" y="5847655"/>
            <a:ext cx="2704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400" b="1" dirty="0" err="1" smtClean="0">
                <a:solidFill>
                  <a:srgbClr val="008080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en-CA" altLang="en-US" sz="2400" b="1" baseline="-25000" dirty="0" err="1" smtClean="0">
                <a:solidFill>
                  <a:srgbClr val="008080"/>
                </a:solidFill>
                <a:effectLst/>
                <a:latin typeface="Calibri" panose="020F0502020204030204" pitchFamily="34" charset="0"/>
              </a:rPr>
              <a:t>polar</a:t>
            </a:r>
            <a:r>
              <a:rPr lang="en-CA" altLang="en-US" sz="2400" b="1" dirty="0" smtClean="0">
                <a:solidFill>
                  <a:srgbClr val="008080"/>
                </a:solidFill>
                <a:effectLst/>
                <a:latin typeface="Calibri" panose="020F0502020204030204" pitchFamily="34" charset="0"/>
              </a:rPr>
              <a:t> = 0.9 </a:t>
            </a:r>
            <a:r>
              <a:rPr lang="en-CA" altLang="en-US" sz="2400" b="1" dirty="0" err="1" smtClean="0">
                <a:solidFill>
                  <a:srgbClr val="008080"/>
                </a:solidFill>
                <a:effectLst/>
                <a:latin typeface="Calibri" panose="020F0502020204030204" pitchFamily="34" charset="0"/>
              </a:rPr>
              <a:t>R</a:t>
            </a:r>
            <a:r>
              <a:rPr lang="en-CA" altLang="en-US" sz="2400" b="1" baseline="-25000" dirty="0" err="1" smtClean="0">
                <a:solidFill>
                  <a:srgbClr val="008080"/>
                </a:solidFill>
                <a:effectLst/>
                <a:latin typeface="Calibri" panose="020F0502020204030204" pitchFamily="34" charset="0"/>
              </a:rPr>
              <a:t>equatorial</a:t>
            </a:r>
            <a:endParaRPr lang="en-US" altLang="en-US" sz="2400" b="1" baseline="-25000" dirty="0" smtClean="0">
              <a:solidFill>
                <a:srgbClr val="00808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14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2" descr="12-0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10" b="28213"/>
          <a:stretch/>
        </p:blipFill>
        <p:spPr bwMode="auto">
          <a:xfrm>
            <a:off x="149439" y="2996952"/>
            <a:ext cx="8900561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3"/>
          <p:cNvSpPr txBox="1">
            <a:spLocks noChangeArrowheads="1"/>
          </p:cNvSpPr>
          <p:nvPr/>
        </p:nvSpPr>
        <p:spPr bwMode="auto">
          <a:xfrm>
            <a:off x="148164" y="0"/>
            <a:ext cx="88163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3600" dirty="0" err="1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jovian</a:t>
            </a:r>
            <a:r>
              <a:rPr lang="en-CA" altLang="en-US" sz="36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 planets: </a:t>
            </a:r>
            <a:r>
              <a:rPr lang="en-CA" altLang="en-US" sz="3600" u="sng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all</a:t>
            </a:r>
            <a:r>
              <a:rPr lang="en-CA" altLang="en-US" sz="36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 have differentiated interiors</a:t>
            </a:r>
            <a:endParaRPr lang="en-US" altLang="en-US" sz="3600" dirty="0" smtClean="0">
              <a:solidFill>
                <a:srgbClr val="80008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251520" y="908720"/>
            <a:ext cx="871296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All are primarily made of hydrogen and helium, even in outermost parts of their atmosphere, except in cores (rocks and metals)</a:t>
            </a:r>
          </a:p>
        </p:txBody>
      </p:sp>
    </p:spTree>
    <p:extLst>
      <p:ext uri="{BB962C8B-B14F-4D97-AF65-F5344CB8AC3E}">
        <p14:creationId xmlns:p14="http://schemas.microsoft.com/office/powerpoint/2010/main" val="34706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2" descr="08-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1918" r="3257" b="4748"/>
          <a:stretch/>
        </p:blipFill>
        <p:spPr bwMode="auto">
          <a:xfrm>
            <a:off x="1475656" y="836712"/>
            <a:ext cx="6217920" cy="469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 Box 3"/>
          <p:cNvSpPr txBox="1">
            <a:spLocks noChangeArrowheads="1"/>
          </p:cNvSpPr>
          <p:nvPr/>
        </p:nvSpPr>
        <p:spPr bwMode="auto">
          <a:xfrm>
            <a:off x="107504" y="0"/>
            <a:ext cx="91275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SS viewed from “above </a:t>
            </a:r>
            <a:r>
              <a:rPr lang="en-US" altLang="ja-JP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Earth</a:t>
            </a:r>
            <a:r>
              <a:rPr lang="en-CA" altLang="ja-JP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’</a:t>
            </a:r>
            <a:r>
              <a:rPr lang="en-US" altLang="ja-JP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s North pole”</a:t>
            </a:r>
            <a:endParaRPr lang="en-US" altLang="en-US" sz="400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sp>
        <p:nvSpPr>
          <p:cNvPr id="78853" name="Text Box 4"/>
          <p:cNvSpPr txBox="1">
            <a:spLocks noChangeArrowheads="1"/>
          </p:cNvSpPr>
          <p:nvPr/>
        </p:nvSpPr>
        <p:spPr bwMode="auto">
          <a:xfrm>
            <a:off x="1518741" y="5715253"/>
            <a:ext cx="67976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most planetary orbits are nearly circular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all have same orbital direction </a:t>
            </a:r>
          </a:p>
        </p:txBody>
      </p:sp>
    </p:spTree>
    <p:extLst>
      <p:ext uri="{BB962C8B-B14F-4D97-AF65-F5344CB8AC3E}">
        <p14:creationId xmlns:p14="http://schemas.microsoft.com/office/powerpoint/2010/main" val="203980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2" descr="12-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9"/>
          <a:stretch/>
        </p:blipFill>
        <p:spPr bwMode="auto">
          <a:xfrm>
            <a:off x="2170112" y="1235993"/>
            <a:ext cx="7010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Text Box 3"/>
          <p:cNvSpPr txBox="1">
            <a:spLocks noChangeArrowheads="1"/>
          </p:cNvSpPr>
          <p:nvPr/>
        </p:nvSpPr>
        <p:spPr bwMode="auto">
          <a:xfrm>
            <a:off x="867097" y="37768"/>
            <a:ext cx="780935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ja-JP" sz="40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Differentiation of Jupiter’s Interior</a:t>
            </a:r>
            <a:endParaRPr lang="en-US" altLang="en-US" sz="4000" dirty="0" smtClean="0">
              <a:solidFill>
                <a:srgbClr val="800080"/>
              </a:solidFill>
              <a:effectLst/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77829" name="Text Box 6"/>
          <p:cNvSpPr txBox="1">
            <a:spLocks noChangeArrowheads="1"/>
          </p:cNvSpPr>
          <p:nvPr/>
        </p:nvSpPr>
        <p:spPr bwMode="auto">
          <a:xfrm>
            <a:off x="3621038" y="5085184"/>
            <a:ext cx="2114550" cy="482600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400" smtClean="0">
                <a:solidFill>
                  <a:srgbClr val="FFFFFF"/>
                </a:solidFill>
                <a:effectLst/>
                <a:latin typeface="Times New Roman" pitchFamily="18" charset="0"/>
              </a:rPr>
              <a:t>        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3528" y="3053278"/>
                <a:ext cx="5644456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lvl1pPr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1pPr>
                <a:lvl2pPr marL="742950" indent="-28575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2pPr>
                <a:lvl3pPr marL="1143000" indent="-22860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3pPr>
                <a:lvl4pPr marL="1600200" indent="-22860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4pPr>
                <a:lvl5pPr marL="2057400" indent="-22860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altLang="en-US" sz="2800" i="1" dirty="0" smtClean="0">
                        <a:solidFill>
                          <a:srgbClr val="009999"/>
                        </a:solidFill>
                        <a:effectLst/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sz="2800" dirty="0" smtClean="0">
                    <a:solidFill>
                      <a:srgbClr val="009999"/>
                    </a:solidFill>
                    <a:effectLst/>
                    <a:latin typeface="Calibri" panose="020F0502020204030204" pitchFamily="34" charset="0"/>
                  </a:rPr>
                  <a:t> 90% hydrogen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en-US" sz="2800" i="1" dirty="0" smtClean="0">
                        <a:solidFill>
                          <a:srgbClr val="009999"/>
                        </a:solidFill>
                        <a:effectLst/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sz="2800" dirty="0" smtClean="0">
                    <a:solidFill>
                      <a:srgbClr val="009999"/>
                    </a:solidFill>
                    <a:effectLst/>
                    <a:latin typeface="Calibri" panose="020F0502020204030204" pitchFamily="34" charset="0"/>
                  </a:rPr>
                  <a:t> 10% helium </a:t>
                </a:r>
              </a:p>
              <a:p>
                <a:pPr eaLnBrk="1" hangingPunct="1"/>
                <a:r>
                  <a:rPr lang="en-US" altLang="en-US" sz="2800" dirty="0" smtClean="0">
                    <a:solidFill>
                      <a:srgbClr val="009999"/>
                    </a:solidFill>
                    <a:effectLst/>
                    <a:latin typeface="Calibri" panose="020F0502020204030204" pitchFamily="34" charset="0"/>
                  </a:rPr>
                  <a:t>(by number of atoms)</a:t>
                </a:r>
              </a:p>
              <a:p>
                <a:pPr eaLnBrk="1" hangingPunct="1"/>
                <a:r>
                  <a:rPr lang="en-US" altLang="en-US" sz="2800" dirty="0" smtClean="0">
                    <a:solidFill>
                      <a:srgbClr val="009999"/>
                    </a:solidFill>
                    <a:effectLst/>
                    <a:latin typeface="Calibri" panose="020F0502020204030204" pitchFamily="34" charset="0"/>
                  </a:rPr>
                  <a:t>…almost same as Sun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053278"/>
                <a:ext cx="5644456" cy="1815882"/>
              </a:xfrm>
              <a:prstGeom prst="rect">
                <a:avLst/>
              </a:prstGeom>
              <a:blipFill rotWithShape="1">
                <a:blip r:embed="rId4"/>
                <a:stretch>
                  <a:fillRect l="-2160" t="-3020" b="-87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91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2" descr="12-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3" r="15644" b="3003"/>
          <a:stretch/>
        </p:blipFill>
        <p:spPr bwMode="auto">
          <a:xfrm>
            <a:off x="395536" y="1046385"/>
            <a:ext cx="4314826" cy="487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Text Box 3"/>
          <p:cNvSpPr txBox="1">
            <a:spLocks noChangeArrowheads="1"/>
          </p:cNvSpPr>
          <p:nvPr/>
        </p:nvSpPr>
        <p:spPr bwMode="auto">
          <a:xfrm>
            <a:off x="395536" y="44624"/>
            <a:ext cx="82802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0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The Structure of Jupiter</a:t>
            </a:r>
            <a:r>
              <a:rPr lang="en-CA" altLang="en-US" sz="40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’</a:t>
            </a:r>
            <a:r>
              <a:rPr lang="en-US" altLang="ja-JP" sz="40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s Atmosphere</a:t>
            </a:r>
            <a:endParaRPr lang="en-US" altLang="en-US" sz="4000" dirty="0" smtClean="0">
              <a:solidFill>
                <a:srgbClr val="800080"/>
              </a:solidFill>
              <a:effectLst/>
              <a:latin typeface="Calibri" panose="020F0502020204030204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7" name="Text Box 4"/>
              <p:cNvSpPr txBox="1">
                <a:spLocks noChangeArrowheads="1"/>
              </p:cNvSpPr>
              <p:nvPr/>
            </p:nvSpPr>
            <p:spPr bwMode="auto">
              <a:xfrm>
                <a:off x="683568" y="6146140"/>
                <a:ext cx="793826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1pPr>
                <a:lvl2pPr marL="742950" indent="-28575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2pPr>
                <a:lvl3pPr marL="1143000" indent="-22860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3pPr>
                <a:lvl4pPr marL="1600200" indent="-22860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4pPr>
                <a:lvl5pPr marL="2057400" indent="-22860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CA" altLang="en-US" sz="2800" dirty="0" smtClean="0">
                    <a:solidFill>
                      <a:srgbClr val="009999"/>
                    </a:solidFill>
                    <a:effectLst/>
                    <a:latin typeface="Calibri" panose="020F0502020204030204" pitchFamily="34" charset="0"/>
                  </a:rPr>
                  <a:t>as with terrestrial atmospheres: clouds, </a:t>
                </a:r>
                <a14:m>
                  <m:oMath xmlns:m="http://schemas.openxmlformats.org/officeDocument/2006/math">
                    <m:r>
                      <a:rPr lang="en-CA" altLang="en-US" sz="2800" i="1" dirty="0" smtClean="0">
                        <a:solidFill>
                          <a:srgbClr val="009999"/>
                        </a:solidFill>
                        <a:effectLst/>
                        <a:latin typeface="Cambria Math"/>
                      </a:rPr>
                      <m:t>𝑇</m:t>
                    </m:r>
                    <m:r>
                      <a:rPr lang="en-CA" altLang="en-US" sz="2800" b="0" i="1" dirty="0" smtClean="0">
                        <a:solidFill>
                          <a:srgbClr val="009999"/>
                        </a:solidFill>
                        <a:effectLst/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CA" altLang="en-US" sz="2800" b="0" i="0" dirty="0" smtClean="0">
                        <a:solidFill>
                          <a:srgbClr val="009999"/>
                        </a:solidFill>
                        <a:effectLst/>
                        <a:latin typeface="Cambria Math"/>
                      </a:rPr>
                      <m:t>altitude</m:t>
                    </m:r>
                    <m:r>
                      <a:rPr lang="en-CA" altLang="en-US" sz="2800" b="0" i="1" dirty="0" smtClean="0">
                        <a:solidFill>
                          <a:srgbClr val="009999"/>
                        </a:solidFill>
                        <a:effectLst/>
                        <a:latin typeface="Cambria Math"/>
                      </a:rPr>
                      <m:t>)</m:t>
                    </m:r>
                  </m:oMath>
                </a14:m>
                <a:r>
                  <a:rPr lang="en-CA" altLang="en-US" sz="2800" dirty="0" smtClean="0">
                    <a:solidFill>
                      <a:srgbClr val="FFFFFF"/>
                    </a:solidFill>
                    <a:effectLst/>
                    <a:latin typeface="Times New Roman" pitchFamily="18" charset="0"/>
                  </a:rPr>
                  <a:t> </a:t>
                </a:r>
                <a:endParaRPr lang="en-US" altLang="en-US" sz="2800" dirty="0" smtClean="0">
                  <a:solidFill>
                    <a:srgbClr val="FFFFFF"/>
                  </a:solidFill>
                  <a:effectLst/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7987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6146140"/>
                <a:ext cx="7938263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1536" t="-10465" b="-32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1" descr="Jupiter_truecolor_Cassini200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2" r="5053"/>
          <a:stretch/>
        </p:blipFill>
        <p:spPr bwMode="auto">
          <a:xfrm>
            <a:off x="5004048" y="1772815"/>
            <a:ext cx="3896891" cy="3784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1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3" name="Picture 2" descr="12-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5" r="19848" b="2543"/>
          <a:stretch/>
        </p:blipFill>
        <p:spPr bwMode="auto">
          <a:xfrm>
            <a:off x="611560" y="1268760"/>
            <a:ext cx="4343400" cy="5299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924" name="Text Box 3"/>
              <p:cNvSpPr txBox="1">
                <a:spLocks noChangeArrowheads="1"/>
              </p:cNvSpPr>
              <p:nvPr/>
            </p:nvSpPr>
            <p:spPr bwMode="auto">
              <a:xfrm>
                <a:off x="467544" y="152400"/>
                <a:ext cx="6888489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1pPr>
                <a:lvl2pPr marL="742950" indent="-28575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2pPr>
                <a:lvl3pPr marL="1143000" indent="-22860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3pPr>
                <a:lvl4pPr marL="1600200" indent="-22860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4pPr>
                <a:lvl5pPr marL="2057400" indent="-228600" eaLnBrk="0" hangingPunct="0"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>
                    <a:solidFill>
                      <a:schemeClr val="bg1"/>
                    </a:solidFill>
                    <a:effectDag name="">
                      <a:cont type="tree" name="">
                        <a:effect ref="fillLine"/>
                        <a:outerShdw dist="38100" dir="13500000" algn="br">
                          <a:srgbClr val="000000"/>
                        </a:outerShdw>
                      </a:cont>
                      <a:cont type="tree" name="">
                        <a:effect ref="fillLine"/>
                        <a:outerShdw dist="38100" dir="2700000" algn="tl">
                          <a:srgbClr val="000000"/>
                        </a:outerShdw>
                      </a:cont>
                      <a:effect ref="fillLine"/>
                    </a:effectDag>
                    <a:latin typeface="Comic Sans MS" pitchFamily="66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CA" altLang="en-US" sz="2800" dirty="0" smtClean="0">
                    <a:solidFill>
                      <a:srgbClr val="800080"/>
                    </a:solidFill>
                    <a:effectLst/>
                    <a:latin typeface="Calibri" panose="020F0502020204030204" pitchFamily="34" charset="0"/>
                  </a:rPr>
                  <a:t>atmospheres </a:t>
                </a:r>
                <a14:m>
                  <m:oMath xmlns:m="http://schemas.openxmlformats.org/officeDocument/2006/math">
                    <m:r>
                      <a:rPr lang="en-CA" altLang="en-US" sz="2800" i="1" dirty="0" smtClean="0">
                        <a:solidFill>
                          <a:srgbClr val="800080"/>
                        </a:solidFill>
                        <a:effectLst/>
                        <a:latin typeface="Cambria Math"/>
                      </a:rPr>
                      <m:t>~ </m:t>
                    </m:r>
                  </m:oMath>
                </a14:m>
                <a:r>
                  <a:rPr lang="en-CA" altLang="en-US" sz="2800" dirty="0" smtClean="0">
                    <a:solidFill>
                      <a:srgbClr val="800080"/>
                    </a:solidFill>
                    <a:effectLst/>
                    <a:latin typeface="Calibri" panose="020F0502020204030204" pitchFamily="34" charset="0"/>
                  </a:rPr>
                  <a:t>same structure…</a:t>
                </a:r>
              </a:p>
              <a:p>
                <a:pPr eaLnBrk="1" hangingPunct="1"/>
                <a:r>
                  <a:rPr lang="en-CA" altLang="en-US" sz="2800" u="sng" dirty="0" smtClean="0">
                    <a:solidFill>
                      <a:srgbClr val="800080"/>
                    </a:solidFill>
                    <a:effectLst/>
                    <a:latin typeface="Calibri" panose="020F0502020204030204" pitchFamily="34" charset="0"/>
                  </a:rPr>
                  <a:t>differences</a:t>
                </a:r>
                <a:r>
                  <a:rPr lang="en-CA" altLang="en-US" sz="2800" dirty="0" smtClean="0">
                    <a:solidFill>
                      <a:srgbClr val="800080"/>
                    </a:solidFill>
                    <a:effectLst/>
                    <a:latin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altLang="en-US" sz="2800" i="1" dirty="0" smtClean="0">
                        <a:solidFill>
                          <a:srgbClr val="800080"/>
                        </a:solidFill>
                        <a:effectLst/>
                        <a:latin typeface="Cambria Math"/>
                      </a:rPr>
                      <m:t>𝑇</m:t>
                    </m:r>
                  </m:oMath>
                </a14:m>
                <a:r>
                  <a:rPr lang="en-CA" altLang="en-US" sz="2800" baseline="-25000" dirty="0" err="1" smtClean="0">
                    <a:solidFill>
                      <a:srgbClr val="800080"/>
                    </a:solidFill>
                    <a:effectLst/>
                    <a:latin typeface="Calibri" panose="020F0502020204030204" pitchFamily="34" charset="0"/>
                  </a:rPr>
                  <a:t>max</a:t>
                </a:r>
                <a:r>
                  <a:rPr lang="en-CA" altLang="en-US" sz="2800" dirty="0" smtClean="0">
                    <a:solidFill>
                      <a:srgbClr val="800080"/>
                    </a:solidFill>
                    <a:effectLst/>
                    <a:latin typeface="Calibri" panose="020F0502020204030204" pitchFamily="34" charset="0"/>
                  </a:rPr>
                  <a:t>, pressure, some composition</a:t>
                </a:r>
                <a:endParaRPr lang="en-US" altLang="en-US" sz="2800" dirty="0" smtClean="0">
                  <a:solidFill>
                    <a:srgbClr val="800080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192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52400"/>
                <a:ext cx="6888489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1858" t="-5732" r="-708" b="-17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12-0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8" b="13009"/>
          <a:stretch/>
        </p:blipFill>
        <p:spPr bwMode="auto">
          <a:xfrm rot="5400000">
            <a:off x="4358330" y="2418534"/>
            <a:ext cx="5323883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1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381000" y="1524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Bands in Jupiter’s atmosphere: </a:t>
            </a:r>
          </a:p>
          <a:p>
            <a:pPr eaLnBrk="1" hangingPunct="1"/>
            <a:r>
              <a:rPr lang="en-CA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result of heat, convection, rotation (</a:t>
            </a:r>
            <a:r>
              <a:rPr lang="en-CA" altLang="en-US" sz="2800" dirty="0" err="1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Coriolis</a:t>
            </a:r>
            <a:r>
              <a:rPr lang="en-CA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altLang="en-US" sz="2800" dirty="0" smtClean="0">
              <a:solidFill>
                <a:srgbClr val="80008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83972" name="Picture 17" descr="11-09_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8"/>
          <a:stretch/>
        </p:blipFill>
        <p:spPr bwMode="auto">
          <a:xfrm>
            <a:off x="533400" y="1340768"/>
            <a:ext cx="7848600" cy="4695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Text Box 18"/>
          <p:cNvSpPr txBox="1">
            <a:spLocks noChangeArrowheads="1"/>
          </p:cNvSpPr>
          <p:nvPr/>
        </p:nvSpPr>
        <p:spPr bwMode="auto">
          <a:xfrm>
            <a:off x="1043608" y="6054146"/>
            <a:ext cx="20967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000" b="1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visible light image</a:t>
            </a:r>
            <a:endParaRPr lang="en-US" altLang="en-US" sz="2000" b="1" dirty="0" smtClean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3974" name="Text Box 19"/>
          <p:cNvSpPr txBox="1">
            <a:spLocks noChangeArrowheads="1"/>
          </p:cNvSpPr>
          <p:nvPr/>
        </p:nvSpPr>
        <p:spPr bwMode="auto">
          <a:xfrm>
            <a:off x="6156176" y="6054146"/>
            <a:ext cx="1102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000" b="1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IR image</a:t>
            </a:r>
            <a:endParaRPr lang="en-US" altLang="en-US" sz="2000" b="1" dirty="0" smtClean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1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2" descr="12-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 bwMode="auto">
          <a:xfrm>
            <a:off x="838200" y="1202482"/>
            <a:ext cx="7315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868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Jupiter</a:t>
            </a:r>
            <a:r>
              <a:rPr lang="ja-JP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’</a:t>
            </a:r>
            <a:r>
              <a:rPr lang="en-US" altLang="ja-JP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s Great Red Spot is a </a:t>
            </a:r>
            <a:r>
              <a:rPr lang="en-US" altLang="ja-JP" sz="2800" u="sng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high</a:t>
            </a:r>
            <a:r>
              <a:rPr lang="en-US" altLang="ja-JP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 pressure storm region</a:t>
            </a:r>
            <a:endParaRPr lang="en-US" altLang="en-US" sz="2800" dirty="0" smtClean="0">
              <a:solidFill>
                <a:srgbClr val="80008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Picture 2" descr="AAAKKPZ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0" y="1052736"/>
            <a:ext cx="903605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 Box 3"/>
          <p:cNvSpPr txBox="1">
            <a:spLocks noChangeArrowheads="1"/>
          </p:cNvSpPr>
          <p:nvPr/>
        </p:nvSpPr>
        <p:spPr bwMode="auto">
          <a:xfrm>
            <a:off x="217488" y="228600"/>
            <a:ext cx="78876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Saturn too has bands and storms, but less prominent</a:t>
            </a:r>
          </a:p>
        </p:txBody>
      </p:sp>
    </p:spTree>
    <p:extLst>
      <p:ext uri="{BB962C8B-B14F-4D97-AF65-F5344CB8AC3E}">
        <p14:creationId xmlns:p14="http://schemas.microsoft.com/office/powerpoint/2010/main" val="37702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5" name="Picture 2" descr="12-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2984"/>
          <a:stretch/>
        </p:blipFill>
        <p:spPr bwMode="auto">
          <a:xfrm>
            <a:off x="827584" y="1700808"/>
            <a:ext cx="7475572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Text Box 3"/>
          <p:cNvSpPr txBox="1">
            <a:spLocks noChangeArrowheads="1"/>
          </p:cNvSpPr>
          <p:nvPr/>
        </p:nvSpPr>
        <p:spPr bwMode="auto">
          <a:xfrm>
            <a:off x="1331640" y="260648"/>
            <a:ext cx="619855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Neptune and Uranus’ blue colour:</a:t>
            </a:r>
          </a:p>
          <a:p>
            <a:pPr eaLnBrk="1" hangingPunct="1"/>
            <a:r>
              <a:rPr lang="en-CA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methane absorbs red </a:t>
            </a:r>
            <a:r>
              <a:rPr lang="el-GR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λ</a:t>
            </a:r>
            <a:r>
              <a:rPr lang="en-CA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 and reflects blue</a:t>
            </a:r>
            <a:endParaRPr lang="en-US" altLang="en-US" sz="2800" dirty="0" smtClean="0">
              <a:solidFill>
                <a:srgbClr val="80008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4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3" name="Picture 2" descr="12-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9"/>
          <a:stretch/>
        </p:blipFill>
        <p:spPr bwMode="auto">
          <a:xfrm>
            <a:off x="1080541" y="992138"/>
            <a:ext cx="6600825" cy="479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Text Box 3"/>
          <p:cNvSpPr txBox="1">
            <a:spLocks noChangeArrowheads="1"/>
          </p:cNvSpPr>
          <p:nvPr/>
        </p:nvSpPr>
        <p:spPr bwMode="auto">
          <a:xfrm>
            <a:off x="752128" y="25400"/>
            <a:ext cx="702027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all 4 </a:t>
            </a:r>
            <a:r>
              <a:rPr lang="en-CA" altLang="en-US" sz="2800" dirty="0" err="1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jovian</a:t>
            </a:r>
            <a:r>
              <a:rPr lang="en-CA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 planets have strong magnetic fields and huge magnetospheres</a:t>
            </a:r>
            <a:endParaRPr lang="en-US" altLang="en-US" sz="2800" dirty="0" smtClean="0">
              <a:solidFill>
                <a:srgbClr val="80008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2165" name="Text Box 4"/>
          <p:cNvSpPr txBox="1">
            <a:spLocks noChangeArrowheads="1"/>
          </p:cNvSpPr>
          <p:nvPr/>
        </p:nvSpPr>
        <p:spPr bwMode="auto">
          <a:xfrm>
            <a:off x="1828800" y="5949280"/>
            <a:ext cx="5943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Uranus’ and Neptune’s magnetic fields strongly tilted relative to rotation axis</a:t>
            </a:r>
            <a:endParaRPr lang="en-US" altLang="en-US" sz="2400" dirty="0" smtClean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1" name="Picture 2" descr="12-1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196752"/>
            <a:ext cx="6831013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Text Box 3"/>
          <p:cNvSpPr txBox="1">
            <a:spLocks noChangeArrowheads="1"/>
          </p:cNvSpPr>
          <p:nvPr/>
        </p:nvSpPr>
        <p:spPr bwMode="auto">
          <a:xfrm>
            <a:off x="701128" y="228600"/>
            <a:ext cx="77593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…we also see </a:t>
            </a:r>
            <a:r>
              <a:rPr lang="en-CA" altLang="en-US" sz="2800" dirty="0" err="1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auroral</a:t>
            </a:r>
            <a:r>
              <a:rPr lang="en-CA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 zones near the magnetic poles</a:t>
            </a:r>
            <a:endParaRPr lang="en-US" altLang="en-US" sz="2800" dirty="0" smtClean="0">
              <a:solidFill>
                <a:srgbClr val="80008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180528" y="332656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2800" dirty="0" err="1" smtClean="0"/>
              <a:t>jovian</a:t>
            </a:r>
            <a:r>
              <a:rPr lang="en-US" altLang="en-US" sz="2800" dirty="0" smtClean="0"/>
              <a:t> planets (except Uranus) have “extra” internal heat sources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6855" name="Group 119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39244962"/>
                  </p:ext>
                </p:extLst>
              </p:nvPr>
            </p:nvGraphicFramePr>
            <p:xfrm>
              <a:off x="323528" y="1628800"/>
              <a:ext cx="8496945" cy="3088304"/>
            </p:xfrm>
            <a:graphic>
              <a:graphicData uri="http://schemas.openxmlformats.org/drawingml/2006/table">
                <a:tbl>
                  <a:tblPr/>
                  <a:tblGrid>
                    <a:gridCol w="1368152"/>
                    <a:gridCol w="1296144"/>
                    <a:gridCol w="2016224"/>
                    <a:gridCol w="1368152"/>
                    <a:gridCol w="2448273"/>
                  </a:tblGrid>
                  <a:tr h="822325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Planet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T</a:t>
                          </a:r>
                          <a:r>
                            <a:rPr kumimoji="0" lang="en-US" altLang="en-US" sz="24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BB</a:t>
                          </a: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(</a:t>
                          </a:r>
                          <a:r>
                            <a:rPr kumimoji="0" lang="en-US" altLang="en-US" sz="24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obs</a:t>
                          </a: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)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CA" altLang="ja-JP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“</a:t>
                          </a:r>
                          <a:r>
                            <a:rPr kumimoji="0" lang="en-US" altLang="ja-JP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Total” Power</a:t>
                          </a:r>
                          <a:endParaRPr kumimoji="0" lang="en-US" altLang="en-US" sz="24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latin typeface="Calibri" panose="020F0502020204030204" pitchFamily="34" charset="0"/>
                            <a:ea typeface="MS PGothic" pitchFamily="34" charset="-128"/>
                          </a:endParaRP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Internal Power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*Extra Source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74675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Jupiter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127K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2x input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4x10</a:t>
                          </a:r>
                          <a:r>
                            <a:rPr kumimoji="0" lang="en-US" altLang="en-US" sz="24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17</a:t>
                          </a: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 W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Contraction?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63563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Saturn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97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2.8x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2x10</a:t>
                          </a:r>
                          <a:r>
                            <a:rPr kumimoji="0" lang="en-US" altLang="en-US" sz="24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17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Helium rain?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63563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Uranus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58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kumimoji="0" lang="en-US" altLang="en-US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9999"/>
                                  </a:solidFill>
                                  <a:effectLst/>
                                  <a:latin typeface="Cambria Math"/>
                                  <a:ea typeface="MS PGothic" pitchFamily="34" charset="-128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 1x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10</a:t>
                          </a:r>
                          <a:r>
                            <a:rPr kumimoji="0" lang="en-US" altLang="en-US" sz="24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15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None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63563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Neptune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56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2.5x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3x10</a:t>
                          </a:r>
                          <a:r>
                            <a:rPr kumimoji="0" lang="en-US" altLang="en-US" sz="24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15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Contraction??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6855" name="Group 119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39244962"/>
                  </p:ext>
                </p:extLst>
              </p:nvPr>
            </p:nvGraphicFramePr>
            <p:xfrm>
              <a:off x="323528" y="1628800"/>
              <a:ext cx="8496945" cy="3088304"/>
            </p:xfrm>
            <a:graphic>
              <a:graphicData uri="http://schemas.openxmlformats.org/drawingml/2006/table">
                <a:tbl>
                  <a:tblPr/>
                  <a:tblGrid>
                    <a:gridCol w="1368152"/>
                    <a:gridCol w="1296144"/>
                    <a:gridCol w="2016224"/>
                    <a:gridCol w="1368152"/>
                    <a:gridCol w="2448273"/>
                  </a:tblGrid>
                  <a:tr h="822940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Planet</a:t>
                          </a:r>
                          <a:endParaRPr kumimoji="0" lang="en-US" altLang="en-US" sz="24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latin typeface="Calibri" panose="020F0502020204030204" pitchFamily="34" charset="0"/>
                            <a:ea typeface="MS PGothic" pitchFamily="34" charset="-128"/>
                          </a:endParaRP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T</a:t>
                          </a:r>
                          <a:r>
                            <a:rPr kumimoji="0" lang="en-US" altLang="en-US" sz="2400" b="0" i="0" u="none" strike="noStrike" cap="none" normalizeH="0" baseline="-2500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BB</a:t>
                          </a: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(</a:t>
                          </a:r>
                          <a:r>
                            <a:rPr kumimoji="0" lang="en-US" altLang="en-US" sz="2400" b="0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obs</a:t>
                          </a: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)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CA" altLang="ja-JP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“</a:t>
                          </a:r>
                          <a:r>
                            <a:rPr kumimoji="0" lang="en-US" altLang="ja-JP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Total” </a:t>
                          </a:r>
                          <a:r>
                            <a:rPr kumimoji="0" lang="en-US" altLang="ja-JP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Power</a:t>
                          </a:r>
                          <a:endParaRPr kumimoji="0" lang="en-US" altLang="en-US" sz="24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latin typeface="Calibri" panose="020F0502020204030204" pitchFamily="34" charset="0"/>
                            <a:ea typeface="MS PGothic" pitchFamily="34" charset="-128"/>
                          </a:endParaRP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Internal Power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*Extra Source</a:t>
                          </a:r>
                          <a:endParaRPr kumimoji="0" lang="en-US" altLang="en-US" sz="24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latin typeface="Calibri" panose="020F0502020204030204" pitchFamily="34" charset="0"/>
                            <a:ea typeface="MS PGothic" pitchFamily="34" charset="-128"/>
                          </a:endParaRP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74675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Jupiter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127K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2x input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4x10</a:t>
                          </a:r>
                          <a:r>
                            <a:rPr kumimoji="0" lang="en-US" altLang="en-US" sz="24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17</a:t>
                          </a: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 W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Contraction?</a:t>
                          </a:r>
                          <a:endParaRPr kumimoji="0" lang="en-US" altLang="en-US" sz="24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9999"/>
                            </a:solidFill>
                            <a:effectLst/>
                            <a:latin typeface="Calibri" panose="020F0502020204030204" pitchFamily="34" charset="0"/>
                            <a:ea typeface="MS PGothic" pitchFamily="34" charset="-128"/>
                          </a:endParaRP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63563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Saturn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97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2.8x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2x10</a:t>
                          </a:r>
                          <a:r>
                            <a:rPr kumimoji="0" lang="en-US" altLang="en-US" sz="24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17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Helium rain?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63563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Uranus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58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1">
                          <a:blip r:embed="rId3"/>
                          <a:stretch>
                            <a:fillRect l="-136556" t="-358696" r="-189124" b="-10652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10</a:t>
                          </a:r>
                          <a:r>
                            <a:rPr kumimoji="0" lang="en-US" altLang="en-US" sz="24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15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None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63563"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Neptune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56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2.5x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eaLnBrk="0" hangingPunct="0">
                            <a:spcBef>
                              <a:spcPct val="20000"/>
                            </a:spcBef>
                            <a:buClr>
                              <a:srgbClr val="009999"/>
                            </a:buClr>
                            <a:buFont typeface="Wingdings" pitchFamily="2" charset="2"/>
                            <a:defRPr sz="2400">
                              <a:solidFill>
                                <a:srgbClr val="009999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1pPr>
                          <a:lvl2pPr marL="742950" indent="-285750" eaLnBrk="0" hangingPunct="0">
                            <a:spcBef>
                              <a:spcPct val="20000"/>
                            </a:spcBef>
                            <a:buClr>
                              <a:srgbClr val="000066"/>
                            </a:buClr>
                            <a:buFont typeface="Wingdings" pitchFamily="2" charset="2"/>
                            <a:defRPr sz="2200">
                              <a:solidFill>
                                <a:srgbClr val="000066"/>
                              </a:solidFill>
                              <a:latin typeface="Comic Sans MS" pitchFamily="66" charset="0"/>
                              <a:ea typeface="MS PGothic" pitchFamily="34" charset="-128"/>
                            </a:defRPr>
                          </a:lvl2pPr>
                          <a:lvl3pPr marL="11430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 sz="2000"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3pPr>
                          <a:lvl4pPr marL="1600200" indent="-228600" eaLnBrk="0" hangingPunct="0">
                            <a:spcBef>
                              <a:spcPct val="20000"/>
                            </a:spcBef>
                            <a:buClr>
                              <a:schemeClr val="bg2"/>
                            </a:buClr>
                            <a:defRPr>
                              <a:solidFill>
                                <a:schemeClr val="bg2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4pPr>
                          <a:lvl5pPr marL="2057400" indent="-228600" eaLnBrk="0" hangingPunct="0">
                            <a:spcBef>
                              <a:spcPct val="20000"/>
                            </a:spcBef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bg1"/>
                            </a:buClr>
                            <a:defRPr>
                              <a:solidFill>
                                <a:srgbClr val="000000"/>
                              </a:solidFill>
                              <a:latin typeface="Arial" pitchFamily="34" charset="0"/>
                              <a:ea typeface="MS PGothic" pitchFamily="34" charset="-128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3x10</a:t>
                          </a:r>
                          <a:r>
                            <a:rPr kumimoji="0" lang="en-US" altLang="en-US" sz="2400" b="0" i="0" u="none" strike="noStrike" cap="none" normalizeH="0" baseline="3000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15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rgbClr val="009999"/>
                            </a:buClr>
                            <a:buSzTx/>
                            <a:buFont typeface="Wingdings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altLang="en-US" sz="2400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9999"/>
                              </a:solidFill>
                              <a:effectLst/>
                              <a:latin typeface="Calibri" panose="020F0502020204030204" pitchFamily="34" charset="0"/>
                              <a:ea typeface="MS PGothic" pitchFamily="34" charset="-128"/>
                            </a:rPr>
                            <a:t>Contraction??</a:t>
                          </a:r>
                        </a:p>
                      </a:txBody>
                      <a:tcPr marT="45710" marB="45710" horzOverflow="overflow">
                        <a:lnL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CC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6297" name="Text Box 120"/>
          <p:cNvSpPr txBox="1">
            <a:spLocks noChangeArrowheads="1"/>
          </p:cNvSpPr>
          <p:nvPr/>
        </p:nvSpPr>
        <p:spPr bwMode="auto">
          <a:xfrm>
            <a:off x="323528" y="5479007"/>
            <a:ext cx="85720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*Usual sources: Primordial accretion &amp; differentiation; radioactivity</a:t>
            </a:r>
          </a:p>
        </p:txBody>
      </p:sp>
    </p:spTree>
    <p:extLst>
      <p:ext uri="{BB962C8B-B14F-4D97-AF65-F5344CB8AC3E}">
        <p14:creationId xmlns:p14="http://schemas.microsoft.com/office/powerpoint/2010/main" val="31933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2" descr="08-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t="3321" r="1612" b="5836"/>
          <a:stretch/>
        </p:blipFill>
        <p:spPr bwMode="auto">
          <a:xfrm>
            <a:off x="1259632" y="908720"/>
            <a:ext cx="672592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Text Box 4"/>
          <p:cNvSpPr txBox="1">
            <a:spLocks noChangeArrowheads="1"/>
          </p:cNvSpPr>
          <p:nvPr/>
        </p:nvSpPr>
        <p:spPr bwMode="auto">
          <a:xfrm>
            <a:off x="2267744" y="5733256"/>
            <a:ext cx="491461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most orbits are nearly coplanar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axial tilts vary…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07504" y="0"/>
            <a:ext cx="62252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SS viewed close to “edge-on</a:t>
            </a:r>
            <a:r>
              <a:rPr lang="en-US" altLang="ja-JP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”</a:t>
            </a:r>
            <a:endParaRPr lang="en-US" altLang="en-US" sz="400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4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-99392"/>
            <a:ext cx="8610600" cy="1295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Saturn: prominent ring system, more subtle bands</a:t>
            </a:r>
          </a:p>
        </p:txBody>
      </p:sp>
      <p:pic>
        <p:nvPicPr>
          <p:cNvPr id="100356" name="Picture 7" descr="saturn_malmerCassini_12250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584" y="980728"/>
            <a:ext cx="7200800" cy="5549302"/>
          </a:xfrm>
        </p:spPr>
      </p:pic>
    </p:spTree>
    <p:extLst>
      <p:ext uri="{BB962C8B-B14F-4D97-AF65-F5344CB8AC3E}">
        <p14:creationId xmlns:p14="http://schemas.microsoft.com/office/powerpoint/2010/main" val="17823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315200" cy="5334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Saturn</a:t>
            </a: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196752"/>
            <a:ext cx="8001000" cy="4191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similar to Jupiter but smaller</a:t>
            </a:r>
          </a:p>
          <a:p>
            <a:pPr lvl="1" eaLnBrk="1" hangingPunct="1"/>
            <a:r>
              <a:rPr lang="en-US" altLang="en-US" sz="2800" dirty="0" smtClean="0"/>
              <a:t>layered banded atmosphere</a:t>
            </a:r>
          </a:p>
          <a:p>
            <a:pPr lvl="1" eaLnBrk="1" hangingPunct="1"/>
            <a:r>
              <a:rPr lang="en-US" altLang="en-US" sz="2800" dirty="0" smtClean="0"/>
              <a:t>hydrogen/helium – but helium abundance about half of Solar in outer layers (Helium rain?), methane, ammonia</a:t>
            </a:r>
          </a:p>
          <a:p>
            <a:pPr lvl="1" eaLnBrk="1" hangingPunct="1"/>
            <a:r>
              <a:rPr lang="en-US" altLang="en-US" sz="2800" dirty="0" smtClean="0"/>
              <a:t>strong magnetic field</a:t>
            </a:r>
          </a:p>
          <a:p>
            <a:pPr lvl="1" eaLnBrk="1" hangingPunct="1"/>
            <a:r>
              <a:rPr lang="en-US" altLang="en-US" sz="2800" dirty="0" smtClean="0"/>
              <a:t>metallic hydrogen and rocky core</a:t>
            </a:r>
          </a:p>
          <a:p>
            <a:pPr lvl="1" eaLnBrk="1" hangingPunct="1"/>
            <a:r>
              <a:rPr lang="en-US" altLang="en-US" sz="2800" dirty="0" smtClean="0"/>
              <a:t>rings are most massive and prominent of all 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506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upload.wikimedia.org/wikipedia/en/e/e3/SaturnW000873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4365575" cy="43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saturn.jpl.nasa.gov/multimedia/videos/movies/PIA17652colo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297" y="1333053"/>
            <a:ext cx="5517703" cy="551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34930" y="260648"/>
            <a:ext cx="41044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9999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Saturn’s </a:t>
            </a:r>
            <a:r>
              <a:rPr lang="en-US" sz="2800" dirty="0">
                <a:solidFill>
                  <a:srgbClr val="009999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north pole </a:t>
            </a:r>
            <a:r>
              <a:rPr lang="en-US" sz="2800" dirty="0" smtClean="0">
                <a:solidFill>
                  <a:srgbClr val="009999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(Cassini)</a:t>
            </a:r>
            <a:endParaRPr lang="en-US" sz="2800" dirty="0">
              <a:solidFill>
                <a:srgbClr val="009999"/>
              </a:solidFill>
              <a:latin typeface="Calibri" panose="020F0502020204030204" pitchFamily="34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21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5257800" cy="838200"/>
          </a:xfrm>
        </p:spPr>
        <p:txBody>
          <a:bodyPr/>
          <a:lstStyle/>
          <a:p>
            <a:pPr eaLnBrk="1" hangingPunct="1"/>
            <a:r>
              <a:rPr lang="en-US" altLang="en-US" smtClean="0"/>
              <a:t>Uranus</a:t>
            </a:r>
          </a:p>
        </p:txBody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05800" cy="4343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accidentally </a:t>
            </a:r>
            <a:r>
              <a:rPr lang="en-US" altLang="en-US" dirty="0" err="1" smtClean="0"/>
              <a:t>diskovered</a:t>
            </a:r>
            <a:r>
              <a:rPr lang="en-US" altLang="en-US" dirty="0" smtClean="0"/>
              <a:t>  telescopically in 1781</a:t>
            </a:r>
          </a:p>
          <a:p>
            <a:pPr eaLnBrk="1" hangingPunct="1"/>
            <a:r>
              <a:rPr lang="en-US" altLang="en-US" dirty="0" smtClean="0"/>
              <a:t>faint features, blue atmosphere</a:t>
            </a:r>
          </a:p>
          <a:p>
            <a:pPr eaLnBrk="1" hangingPunct="1"/>
            <a:r>
              <a:rPr lang="en-US" altLang="en-US" dirty="0" smtClean="0"/>
              <a:t>hydrogen, helium, methane clouds </a:t>
            </a:r>
          </a:p>
          <a:p>
            <a:pPr eaLnBrk="1" hangingPunct="1"/>
            <a:r>
              <a:rPr lang="en-US" altLang="en-US" dirty="0" smtClean="0"/>
              <a:t>strong magnetic field</a:t>
            </a:r>
          </a:p>
          <a:p>
            <a:pPr eaLnBrk="1" hangingPunct="1"/>
            <a:r>
              <a:rPr lang="en-US" altLang="en-US" dirty="0" smtClean="0"/>
              <a:t>hydrogen NOT metallic, rocky core</a:t>
            </a:r>
          </a:p>
          <a:p>
            <a:pPr eaLnBrk="1" hangingPunct="1"/>
            <a:r>
              <a:rPr lang="en-US" altLang="en-US" dirty="0" smtClean="0"/>
              <a:t>rotation axis tilted 98</a:t>
            </a:r>
            <a:r>
              <a:rPr lang="en-US" altLang="en-US" baseline="34000" dirty="0" smtClean="0"/>
              <a:t>o</a:t>
            </a:r>
            <a:r>
              <a:rPr lang="en-US" altLang="en-US" dirty="0" smtClean="0"/>
              <a:t> → very strong seasonal effect</a:t>
            </a:r>
          </a:p>
        </p:txBody>
      </p:sp>
    </p:spTree>
    <p:extLst>
      <p:ext uri="{BB962C8B-B14F-4D97-AF65-F5344CB8AC3E}">
        <p14:creationId xmlns:p14="http://schemas.microsoft.com/office/powerpoint/2010/main" val="3803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5" name="Picture 2" descr="AAAKKQZ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71861"/>
            <a:ext cx="3403992" cy="359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Text Box 3"/>
          <p:cNvSpPr txBox="1">
            <a:spLocks noChangeArrowheads="1"/>
          </p:cNvSpPr>
          <p:nvPr/>
        </p:nvSpPr>
        <p:spPr bwMode="auto">
          <a:xfrm>
            <a:off x="152400" y="228600"/>
            <a:ext cx="87400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Uranus: almost completely featureless in visible light</a:t>
            </a:r>
          </a:p>
        </p:txBody>
      </p:sp>
      <p:pic>
        <p:nvPicPr>
          <p:cNvPr id="36868" name="Picture 4" descr="11-11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t="53333" r="23756" b="2972"/>
          <a:stretch/>
        </p:blipFill>
        <p:spPr bwMode="auto">
          <a:xfrm>
            <a:off x="3528188" y="1271859"/>
            <a:ext cx="5580315" cy="394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3779912" y="5442148"/>
            <a:ext cx="4888005" cy="4807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2075" tIns="46037" rIns="92075" bIns="46037">
            <a:spAutoFit/>
          </a:bodyPr>
          <a:lstStyle>
            <a:lvl1pPr marL="742950" indent="-285750" eaLnBrk="0" hangingPunct="0">
              <a:defRPr sz="2200">
                <a:solidFill>
                  <a:srgbClr val="EAEAEA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8C8C8C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rgbClr val="EAEAEA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8C8C8C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rgbClr val="EAEAEA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8C8C8C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rgbClr val="EAEAEA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8C8C8C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rgbClr val="EAEAEA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8C8C8C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AEAEA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8C8C8C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AEAEA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8C8C8C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AEAEA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8C8C8C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EAEAEA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8C8C8C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…but shows more detail in IR</a:t>
            </a:r>
          </a:p>
        </p:txBody>
      </p:sp>
    </p:spTree>
    <p:extLst>
      <p:ext uri="{BB962C8B-B14F-4D97-AF65-F5344CB8AC3E}">
        <p14:creationId xmlns:p14="http://schemas.microsoft.com/office/powerpoint/2010/main" val="420369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5638800" cy="838200"/>
          </a:xfrm>
        </p:spPr>
        <p:txBody>
          <a:bodyPr/>
          <a:lstStyle/>
          <a:p>
            <a:pPr eaLnBrk="1" hangingPunct="1"/>
            <a:r>
              <a:rPr lang="en-US" altLang="en-US" smtClean="0"/>
              <a:t>Neptune</a:t>
            </a:r>
          </a:p>
        </p:txBody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05800" cy="4419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position predicted from observations of Uranus</a:t>
            </a:r>
          </a:p>
          <a:p>
            <a:pPr eaLnBrk="1" hangingPunct="1"/>
            <a:r>
              <a:rPr lang="en-US" altLang="en-US" dirty="0" err="1" smtClean="0"/>
              <a:t>diskovered</a:t>
            </a:r>
            <a:r>
              <a:rPr lang="en-US" altLang="en-US" dirty="0" smtClean="0"/>
              <a:t> in 1846</a:t>
            </a:r>
          </a:p>
          <a:p>
            <a:pPr eaLnBrk="1" hangingPunct="1"/>
            <a:r>
              <a:rPr lang="en-US" altLang="en-US" dirty="0" smtClean="0"/>
              <a:t>very similar to Uranus, but not as “hazy”</a:t>
            </a:r>
          </a:p>
          <a:p>
            <a:pPr lvl="1" eaLnBrk="1" hangingPunct="1"/>
            <a:r>
              <a:rPr lang="en-US" altLang="en-US" sz="2400" dirty="0" smtClean="0"/>
              <a:t>more cloud features (isolated dark clouds above methane cloud layer)</a:t>
            </a:r>
          </a:p>
        </p:txBody>
      </p:sp>
    </p:spTree>
    <p:extLst>
      <p:ext uri="{BB962C8B-B14F-4D97-AF65-F5344CB8AC3E}">
        <p14:creationId xmlns:p14="http://schemas.microsoft.com/office/powerpoint/2010/main" val="407107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400" dirty="0" err="1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jovian</a:t>
            </a:r>
            <a:r>
              <a:rPr lang="en-US" altLang="en-US" sz="1400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Planets</a:t>
            </a:r>
          </a:p>
        </p:txBody>
      </p:sp>
      <p:pic>
        <p:nvPicPr>
          <p:cNvPr id="111619" name="Picture 2" descr="AACEERY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"/>
            <a:ext cx="4021138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Text Box 3"/>
          <p:cNvSpPr txBox="1">
            <a:spLocks noChangeArrowheads="1"/>
          </p:cNvSpPr>
          <p:nvPr/>
        </p:nvSpPr>
        <p:spPr bwMode="auto">
          <a:xfrm>
            <a:off x="395288" y="1125538"/>
            <a:ext cx="364331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Neptune shows large storm features, like Jupiter</a:t>
            </a:r>
          </a:p>
        </p:txBody>
      </p:sp>
      <p:sp>
        <p:nvSpPr>
          <p:cNvPr id="111621" name="Text Box 4"/>
          <p:cNvSpPr txBox="1">
            <a:spLocks noChangeArrowheads="1"/>
          </p:cNvSpPr>
          <p:nvPr/>
        </p:nvSpPr>
        <p:spPr bwMode="auto">
          <a:xfrm>
            <a:off x="441324" y="3717032"/>
            <a:ext cx="382587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T</a:t>
            </a:r>
            <a:r>
              <a:rPr lang="en-US" altLang="en-US" sz="2800" dirty="0" smtClean="0">
                <a:solidFill>
                  <a:srgbClr val="800080"/>
                </a:solidFill>
                <a:effectLst/>
                <a:latin typeface="Calibri" panose="020F0502020204030204" pitchFamily="34" charset="0"/>
              </a:rPr>
              <a:t>he storms change over timescales of years or less</a:t>
            </a:r>
          </a:p>
        </p:txBody>
      </p:sp>
    </p:spTree>
    <p:extLst>
      <p:ext uri="{BB962C8B-B14F-4D97-AF65-F5344CB8AC3E}">
        <p14:creationId xmlns:p14="http://schemas.microsoft.com/office/powerpoint/2010/main" val="41769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400" dirty="0" err="1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jovian</a:t>
            </a:r>
            <a:r>
              <a:rPr lang="en-US" altLang="en-US" sz="1400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Planets</a:t>
            </a:r>
          </a:p>
        </p:txBody>
      </p:sp>
      <p:pic>
        <p:nvPicPr>
          <p:cNvPr id="113667" name="Picture 2" descr="12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r="26901"/>
          <a:stretch>
            <a:fillRect/>
          </a:stretch>
        </p:blipFill>
        <p:spPr bwMode="auto">
          <a:xfrm>
            <a:off x="4267200" y="0"/>
            <a:ext cx="4479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8" name="Text Box 3"/>
          <p:cNvSpPr txBox="1">
            <a:spLocks noChangeArrowheads="1"/>
          </p:cNvSpPr>
          <p:nvPr/>
        </p:nvSpPr>
        <p:spPr bwMode="auto">
          <a:xfrm>
            <a:off x="-324544" y="65549"/>
            <a:ext cx="4031168" cy="646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7" rIns="92075" bIns="46037">
            <a:spAutoFit/>
          </a:bodyPr>
          <a:lstStyle>
            <a:lvl1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4000" dirty="0" err="1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jovian</a:t>
            </a:r>
            <a:r>
              <a:rPr lang="en-US" altLang="en-US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 satellites:</a:t>
            </a:r>
          </a:p>
        </p:txBody>
      </p:sp>
      <p:sp>
        <p:nvSpPr>
          <p:cNvPr id="113669" name="Text Box 6"/>
          <p:cNvSpPr txBox="1">
            <a:spLocks noChangeArrowheads="1"/>
          </p:cNvSpPr>
          <p:nvPr/>
        </p:nvSpPr>
        <p:spPr bwMode="auto">
          <a:xfrm>
            <a:off x="107950" y="692150"/>
            <a:ext cx="4176713" cy="227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7" rIns="92075" bIns="46037">
            <a:spAutoFit/>
          </a:bodyPr>
          <a:lstStyle>
            <a:lvl1pPr indent="-3429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Clr>
                <a:srgbClr val="008000"/>
              </a:buClr>
              <a:buFont typeface="Arial" pitchFamily="34" charset="0"/>
              <a:buChar char="•"/>
            </a:pPr>
            <a:r>
              <a:rPr lang="en-US" altLang="en-US" sz="2800" dirty="0" smtClean="0">
                <a:solidFill>
                  <a:srgbClr val="006666"/>
                </a:solidFill>
                <a:effectLst/>
                <a:latin typeface="Calibri" panose="020F0502020204030204" pitchFamily="34" charset="0"/>
              </a:rPr>
              <a:t>some large, many small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Clr>
                <a:srgbClr val="008000"/>
              </a:buClr>
              <a:buFont typeface="Arial" pitchFamily="34" charset="0"/>
              <a:buChar char="•"/>
            </a:pPr>
            <a:r>
              <a:rPr lang="en-US" altLang="en-US" sz="2800" dirty="0" smtClean="0">
                <a:solidFill>
                  <a:srgbClr val="006666"/>
                </a:solidFill>
                <a:effectLst/>
                <a:latin typeface="Calibri" panose="020F0502020204030204" pitchFamily="34" charset="0"/>
              </a:rPr>
              <a:t>some geologically active, now or in the past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8000"/>
              </a:buClr>
              <a:buFont typeface="Arial" pitchFamily="34" charset="0"/>
              <a:buChar char="•"/>
            </a:pPr>
            <a:r>
              <a:rPr lang="en-US" altLang="en-US" sz="2800" dirty="0" smtClean="0">
                <a:solidFill>
                  <a:srgbClr val="006666"/>
                </a:solidFill>
                <a:effectLst/>
                <a:latin typeface="Calibri" panose="020F0502020204030204" pitchFamily="34" charset="0"/>
              </a:rPr>
              <a:t>some formed with planet, some captured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" y="3573016"/>
            <a:ext cx="3960812" cy="3046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000000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Current numbers (Jan, 2012)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000000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Jupiter: 66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000000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Saturn: 62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000000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Uranus: 27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000000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Neptune: 13</a:t>
            </a:r>
          </a:p>
          <a:p>
            <a:pPr algn="ctr">
              <a:defRPr/>
            </a:pPr>
            <a:endParaRPr lang="en-US" dirty="0">
              <a:solidFill>
                <a:srgbClr val="000000"/>
              </a:solidFill>
              <a:effectDag name="">
                <a:cont type="tree" name="">
                  <a:effect ref="fillLine"/>
                  <a:outerShdw dist="38100" dir="13500000" algn="br">
                    <a:srgbClr val="000000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000000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Calibri" panose="020F0502020204030204" pitchFamily="34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000000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http://ssd.jpl.nasa.gov/?</a:t>
            </a:r>
            <a:r>
              <a:rPr lang="en-US" dirty="0" smtClean="0">
                <a:solidFill>
                  <a:srgbClr val="000000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>
                        <a:lumMod val="200000"/>
                        <a:satMod val="200000"/>
                      </a:srgbClr>
                    </a:outerShdw>
                  </a:cont>
                  <a:cont type="tree" name="">
                    <a:effect ref="fillLine"/>
                    <a:outerShdw dist="38100" dir="2700000" algn="tl">
                      <a:srgbClr val="000000">
                        <a:lumMod val="60000"/>
                        <a:satMod val="60000"/>
                      </a:srgbClr>
                    </a:outerShdw>
                  </a:cont>
                  <a:effect ref="fillLine"/>
                </a:effectDag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sat_diskovery</a:t>
            </a:r>
            <a:endParaRPr lang="en-US" dirty="0">
              <a:solidFill>
                <a:srgbClr val="000000"/>
              </a:solidFill>
              <a:effectDag name="">
                <a:cont type="tree" name="">
                  <a:effect ref="fillLine"/>
                  <a:outerShdw dist="38100" dir="13500000" algn="br">
                    <a:srgbClr val="000000">
                      <a:lumMod val="200000"/>
                      <a:satMod val="200000"/>
                    </a:srgbClr>
                  </a:outerShdw>
                </a:cont>
                <a:cont type="tree" name="">
                  <a:effect ref="fillLine"/>
                  <a:outerShdw dist="38100" dir="2700000" algn="tl">
                    <a:srgbClr val="000000">
                      <a:lumMod val="60000"/>
                      <a:satMod val="60000"/>
                    </a:srgbClr>
                  </a:outerShdw>
                </a:cont>
                <a:effect ref="fillLine"/>
              </a:effectDag>
              <a:latin typeface="Calibri" panose="020F0502020204030204" pitchFamily="34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1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6027738" cy="7112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Jupiter</a:t>
            </a:r>
            <a:r>
              <a:rPr lang="en-CA" altLang="en-US" sz="4000" dirty="0" smtClean="0"/>
              <a:t>’s</a:t>
            </a:r>
            <a:r>
              <a:rPr lang="en-US" altLang="ja-JP" sz="4000" dirty="0" smtClean="0"/>
              <a:t> Large Satellites</a:t>
            </a:r>
            <a:endParaRPr lang="en-US" altLang="en-US" sz="4000" dirty="0" smtClean="0"/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772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Io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geologically active (with active volcanoes!)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covered in orange sulfur compounds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strongly tied to Jupiter</a:t>
            </a:r>
            <a:r>
              <a:rPr lang="en-CA" altLang="en-US" sz="2200" dirty="0" smtClean="0"/>
              <a:t>’</a:t>
            </a:r>
            <a:r>
              <a:rPr lang="en-US" altLang="ja-JP" sz="2200" dirty="0" smtClean="0"/>
              <a:t>s magnetic field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Europa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smooth surface with few craters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water ice, possibly over liquid water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Ganymede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largest moon in the Solar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water ice over much of surface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err="1" smtClean="0"/>
              <a:t>Callisto</a:t>
            </a:r>
            <a:endParaRPr lang="en-US" altLang="en-US" sz="2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heavily cratered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 smtClean="0"/>
              <a:t>concentric circular ridges are signs of a large impact</a:t>
            </a:r>
          </a:p>
        </p:txBody>
      </p:sp>
    </p:spTree>
    <p:extLst>
      <p:ext uri="{BB962C8B-B14F-4D97-AF65-F5344CB8AC3E}">
        <p14:creationId xmlns:p14="http://schemas.microsoft.com/office/powerpoint/2010/main" val="109008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3" name="Picture 2" descr="12-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6" r="-159" b="24121"/>
          <a:stretch>
            <a:fillRect/>
          </a:stretch>
        </p:blipFill>
        <p:spPr bwMode="auto">
          <a:xfrm>
            <a:off x="395536" y="1367408"/>
            <a:ext cx="8418190" cy="35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4" name="Text Box 3"/>
          <p:cNvSpPr txBox="1">
            <a:spLocks noChangeArrowheads="1"/>
          </p:cNvSpPr>
          <p:nvPr/>
        </p:nvSpPr>
        <p:spPr bwMode="auto">
          <a:xfrm>
            <a:off x="35496" y="332656"/>
            <a:ext cx="8185189" cy="646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7" rIns="92075" bIns="46037">
            <a:spAutoFit/>
          </a:bodyPr>
          <a:lstStyle>
            <a:lvl1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…called the four </a:t>
            </a:r>
            <a:r>
              <a:rPr lang="en-CA" altLang="en-US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en-US" altLang="ja-JP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Galilean</a:t>
            </a:r>
            <a:r>
              <a:rPr lang="en-CA" altLang="ja-JP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”</a:t>
            </a:r>
            <a:r>
              <a:rPr lang="en-US" altLang="ja-JP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 satellites</a:t>
            </a:r>
            <a:endParaRPr lang="en-US" altLang="en-US" sz="4000" dirty="0" smtClean="0">
              <a:solidFill>
                <a:srgbClr val="660066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7765" name="Text Box 4"/>
          <p:cNvSpPr txBox="1">
            <a:spLocks noChangeArrowheads="1"/>
          </p:cNvSpPr>
          <p:nvPr/>
        </p:nvSpPr>
        <p:spPr bwMode="auto">
          <a:xfrm>
            <a:off x="746306" y="1494236"/>
            <a:ext cx="8067420" cy="39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7" rIns="92075" bIns="46037">
            <a:spAutoFit/>
          </a:bodyPr>
          <a:lstStyle>
            <a:lvl1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Io                   Europa                Ganymede                    </a:t>
            </a:r>
            <a:r>
              <a:rPr lang="en-US" altLang="en-US" dirty="0" err="1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Callisto</a:t>
            </a:r>
            <a:endParaRPr lang="en-US" altLang="en-US" dirty="0" smtClean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1085800" y="5304879"/>
            <a:ext cx="7086600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7" rIns="92075" bIns="46037">
            <a:spAutoFit/>
          </a:bodyPr>
          <a:lstStyle>
            <a:lvl1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	surface </a:t>
            </a: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en-US" altLang="ja-JP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age</a:t>
            </a:r>
            <a:r>
              <a:rPr lang="en-CA" altLang="ja-JP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”</a:t>
            </a:r>
            <a:r>
              <a:rPr lang="en-US" altLang="ja-JP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ja-JP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  <a:cs typeface="Times New Roman" pitchFamily="18" charset="0"/>
              </a:rPr>
              <a:t>↑ and mean density ↓  with distance from Jupiter </a:t>
            </a:r>
            <a:endParaRPr lang="en-US" altLang="en-US" sz="2800" dirty="0" smtClean="0">
              <a:solidFill>
                <a:srgbClr val="009999"/>
              </a:solidFill>
              <a:effectLst/>
              <a:latin typeface="Calibri" panose="020F0502020204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6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348208" y="-99392"/>
            <a:ext cx="60960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SS Patterns: Orbits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3528" y="1124744"/>
                <a:ext cx="8001000" cy="419100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>
                    <a:latin typeface="Calibri" panose="020F0502020204030204" pitchFamily="34" charset="0"/>
                  </a:rPr>
                  <a:t>P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lanetary orbits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coplanar (</a:t>
                </a:r>
                <a:r>
                  <a:rPr lang="en-US" altLang="en-US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Mercury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)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Planets’</a:t>
                </a:r>
                <a:r>
                  <a:rPr lang="en-US" altLang="ja-JP" dirty="0" smtClean="0">
                    <a:latin typeface="Calibri" panose="020F0502020204030204" pitchFamily="34" charset="0"/>
                  </a:rPr>
                  <a:t> orbital plane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altLang="ja-JP" dirty="0" smtClean="0">
                    <a:latin typeface="Calibri" panose="020F0502020204030204" pitchFamily="34" charset="0"/>
                  </a:rPr>
                  <a:t> Sun</a:t>
                </a:r>
                <a:r>
                  <a:rPr lang="en-CA" altLang="ja-JP" dirty="0" smtClean="0">
                    <a:latin typeface="Calibri" panose="020F0502020204030204" pitchFamily="34" charset="0"/>
                  </a:rPr>
                  <a:t>’</a:t>
                </a:r>
                <a:r>
                  <a:rPr lang="en-US" altLang="ja-JP" dirty="0" smtClean="0">
                    <a:latin typeface="Calibri" panose="020F0502020204030204" pitchFamily="34" charset="0"/>
                  </a:rPr>
                  <a:t>s equatorial plane</a:t>
                </a:r>
              </a:p>
              <a:p>
                <a:pPr eaLnBrk="1" hangingPunct="1"/>
                <a:r>
                  <a:rPr lang="en-US" altLang="en-US" dirty="0">
                    <a:latin typeface="Calibri" panose="020F0502020204030204" pitchFamily="34" charset="0"/>
                  </a:rPr>
                  <a:t>O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rbital planes of most satellites near equatorial planes of their planets</a:t>
                </a:r>
              </a:p>
              <a:p>
                <a:pPr eaLnBrk="1" hangingPunct="1"/>
                <a:r>
                  <a:rPr lang="en-US" altLang="en-US" dirty="0">
                    <a:latin typeface="Calibri" panose="020F0502020204030204" pitchFamily="34" charset="0"/>
                  </a:rPr>
                  <a:t>R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otational axes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perpendicular to orbital plane (</a:t>
                </a:r>
                <a:r>
                  <a:rPr lang="en-US" altLang="en-US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Uranus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)</a:t>
                </a:r>
              </a:p>
              <a:p>
                <a:pPr eaLnBrk="1" hangingPunct="1"/>
                <a:r>
                  <a:rPr lang="en-US" altLang="en-US" dirty="0">
                    <a:latin typeface="Calibri" panose="020F0502020204030204" pitchFamily="34" charset="0"/>
                  </a:rPr>
                  <a:t>O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rbital and rotational directions the same for planets and most satellites (</a:t>
                </a:r>
                <a:r>
                  <a:rPr lang="en-US" altLang="en-US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Venus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)</a:t>
                </a:r>
              </a:p>
              <a:p>
                <a:pPr eaLnBrk="1" hangingPunct="1"/>
                <a:endParaRPr lang="en-US" altLang="en-US" dirty="0" smtClean="0"/>
              </a:p>
            </p:txBody>
          </p:sp>
        </mc:Choice>
        <mc:Fallback xmlns="">
          <p:sp>
            <p:nvSpPr>
              <p:cNvPr id="829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3528" y="1124744"/>
                <a:ext cx="8001000" cy="4191000"/>
              </a:xfrm>
              <a:blipFill rotWithShape="1">
                <a:blip r:embed="rId3"/>
                <a:stretch>
                  <a:fillRect l="-1295" t="-13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56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Text Box 3"/>
          <p:cNvSpPr txBox="1">
            <a:spLocks noChangeArrowheads="1"/>
          </p:cNvSpPr>
          <p:nvPr/>
        </p:nvSpPr>
        <p:spPr bwMode="auto">
          <a:xfrm>
            <a:off x="429667" y="264267"/>
            <a:ext cx="83674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Io: most volcanically active body in SS</a:t>
            </a:r>
          </a:p>
        </p:txBody>
      </p:sp>
      <p:pic>
        <p:nvPicPr>
          <p:cNvPr id="119812" name="Picture 4" descr="11-17_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21"/>
          <a:stretch/>
        </p:blipFill>
        <p:spPr bwMode="auto">
          <a:xfrm>
            <a:off x="179512" y="1556792"/>
            <a:ext cx="886777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6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3" descr="11-18_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222"/>
          <a:stretch/>
        </p:blipFill>
        <p:spPr bwMode="auto">
          <a:xfrm>
            <a:off x="653405" y="1556792"/>
            <a:ext cx="7696200" cy="438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669925" y="173038"/>
            <a:ext cx="81692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7" rIns="92075" bIns="46037">
            <a:spAutoFit/>
          </a:bodyPr>
          <a:lstStyle>
            <a:lvl1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Io: volcanoes are frequent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…constantly changing its surface appearance</a:t>
            </a:r>
          </a:p>
        </p:txBody>
      </p:sp>
    </p:spTree>
    <p:extLst>
      <p:ext uri="{BB962C8B-B14F-4D97-AF65-F5344CB8AC3E}">
        <p14:creationId xmlns:p14="http://schemas.microsoft.com/office/powerpoint/2010/main" val="153260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140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L8 – Jan 26/12</a:t>
            </a:r>
            <a:endParaRPr lang="en-US" altLang="en-US" sz="1400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jovian</a:t>
            </a:r>
            <a:r>
              <a:rPr lang="en-US" dirty="0" smtClean="0"/>
              <a:t> Planets</a:t>
            </a:r>
            <a:endParaRPr lang="en-US" dirty="0"/>
          </a:p>
        </p:txBody>
      </p:sp>
      <p:pic>
        <p:nvPicPr>
          <p:cNvPr id="123908" name="Picture 3" descr="io_and_prometheusplu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0"/>
            <a:ext cx="8842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36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484784"/>
            <a:ext cx="2819400" cy="37338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Io: tidal interaction and eccentric orbit heat its interior</a:t>
            </a:r>
          </a:p>
        </p:txBody>
      </p:sp>
      <p:pic>
        <p:nvPicPr>
          <p:cNvPr id="124932" name="Picture 4" descr="11-19a_anno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56"/>
          <a:stretch/>
        </p:blipFill>
        <p:spPr>
          <a:xfrm>
            <a:off x="3131840" y="764704"/>
            <a:ext cx="5710238" cy="5324475"/>
          </a:xfrm>
        </p:spPr>
      </p:pic>
    </p:spTree>
    <p:extLst>
      <p:ext uri="{BB962C8B-B14F-4D97-AF65-F5344CB8AC3E}">
        <p14:creationId xmlns:p14="http://schemas.microsoft.com/office/powerpoint/2010/main" val="42115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548680"/>
            <a:ext cx="2667000" cy="1905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Io, Europa, Ganymede:  and orbital resonance</a:t>
            </a:r>
          </a:p>
        </p:txBody>
      </p:sp>
      <p:pic>
        <p:nvPicPr>
          <p:cNvPr id="126980" name="Picture 4" descr="11-19b_anno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9"/>
          <a:stretch/>
        </p:blipFill>
        <p:spPr>
          <a:xfrm>
            <a:off x="2209800" y="685801"/>
            <a:ext cx="6694488" cy="4953000"/>
          </a:xfrm>
        </p:spPr>
      </p:pic>
    </p:spTree>
    <p:extLst>
      <p:ext uri="{BB962C8B-B14F-4D97-AF65-F5344CB8AC3E}">
        <p14:creationId xmlns:p14="http://schemas.microsoft.com/office/powerpoint/2010/main" val="827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450263" cy="1270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Charged particles escaping Io interact with Jupiter</a:t>
            </a:r>
            <a:r>
              <a:rPr lang="en-CA" altLang="en-US" dirty="0" smtClean="0"/>
              <a:t>’</a:t>
            </a:r>
            <a:r>
              <a:rPr lang="en-US" altLang="ja-JP" dirty="0" smtClean="0"/>
              <a:t>s magnetosphere =&gt; Io torus</a:t>
            </a:r>
            <a:endParaRPr lang="en-US" altLang="en-US" dirty="0" smtClean="0"/>
          </a:p>
        </p:txBody>
      </p:sp>
      <p:pic>
        <p:nvPicPr>
          <p:cNvPr id="129028" name="Picture 7" descr="fig1112b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981200"/>
            <a:ext cx="5181600" cy="3886200"/>
          </a:xfrm>
        </p:spPr>
      </p:pic>
      <p:pic>
        <p:nvPicPr>
          <p:cNvPr id="129029" name="Picture 8" descr="fig1112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78475" y="1988840"/>
            <a:ext cx="3352800" cy="2517775"/>
          </a:xfrm>
        </p:spPr>
      </p:pic>
      <p:sp>
        <p:nvSpPr>
          <p:cNvPr id="129030" name="Text Box 10"/>
          <p:cNvSpPr txBox="1">
            <a:spLocks noChangeArrowheads="1"/>
          </p:cNvSpPr>
          <p:nvPr/>
        </p:nvSpPr>
        <p:spPr bwMode="auto">
          <a:xfrm>
            <a:off x="5292080" y="4679133"/>
            <a:ext cx="3566864" cy="164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7" rIns="92075" bIns="46037">
            <a:spAutoFit/>
          </a:bodyPr>
          <a:lstStyle>
            <a:lvl1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Periodic variability in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radio emission from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torus first observed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4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in 1960s</a:t>
            </a:r>
          </a:p>
        </p:txBody>
      </p:sp>
    </p:spTree>
    <p:extLst>
      <p:ext uri="{BB962C8B-B14F-4D97-AF65-F5344CB8AC3E}">
        <p14:creationId xmlns:p14="http://schemas.microsoft.com/office/powerpoint/2010/main" val="11058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5" name="Picture 2" descr="12-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6" r="1050" b="10995"/>
          <a:stretch>
            <a:fillRect/>
          </a:stretch>
        </p:blipFill>
        <p:spPr bwMode="auto">
          <a:xfrm>
            <a:off x="381000" y="1484784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6868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7" rIns="92075" bIns="46037">
            <a:spAutoFit/>
          </a:bodyPr>
          <a:lstStyle>
            <a:lvl1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CA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Ganymede’s </a:t>
            </a:r>
            <a:r>
              <a:rPr lang="en-US" altLang="ja-JP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smooth surface and cracked terrain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</a:rPr>
              <a:t>the result of tidal heating and icy composition</a:t>
            </a:r>
          </a:p>
        </p:txBody>
      </p:sp>
    </p:spTree>
    <p:extLst>
      <p:ext uri="{BB962C8B-B14F-4D97-AF65-F5344CB8AC3E}">
        <p14:creationId xmlns:p14="http://schemas.microsoft.com/office/powerpoint/2010/main" val="28219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4" name="Picture 3" descr="europa_galile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6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7" name="Picture 2" descr="12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68760"/>
            <a:ext cx="6696075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Text Box 3"/>
          <p:cNvSpPr txBox="1">
            <a:spLocks noChangeArrowheads="1"/>
          </p:cNvSpPr>
          <p:nvPr/>
        </p:nvSpPr>
        <p:spPr bwMode="auto">
          <a:xfrm>
            <a:off x="381000" y="106515"/>
            <a:ext cx="829545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J</a:t>
            </a:r>
            <a:r>
              <a:rPr lang="en-US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ust below Europa</a:t>
            </a:r>
            <a:r>
              <a:rPr lang="en-CA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’</a:t>
            </a:r>
            <a:r>
              <a:rPr lang="en-US" altLang="ja-JP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s surface:  liquid water or warm </a:t>
            </a:r>
            <a:r>
              <a:rPr lang="en-US" altLang="ja-JP" sz="2800" dirty="0" err="1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convecting</a:t>
            </a:r>
            <a:r>
              <a:rPr lang="en-US" altLang="ja-JP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 ice?</a:t>
            </a:r>
            <a:endParaRPr lang="en-US" altLang="en-US" sz="2800" dirty="0" smtClean="0">
              <a:solidFill>
                <a:srgbClr val="660066"/>
              </a:solidFill>
              <a:effectLst/>
              <a:latin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400" dirty="0" err="1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jovian</a:t>
            </a:r>
            <a:r>
              <a:rPr lang="en-US" altLang="en-US" sz="1400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Planets</a:t>
            </a: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09600"/>
            <a:ext cx="3048000" cy="2514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Ganymede</a:t>
            </a:r>
            <a:r>
              <a:rPr lang="en-CA" altLang="en-US" dirty="0" smtClean="0"/>
              <a:t>’</a:t>
            </a:r>
            <a:r>
              <a:rPr lang="en-US" altLang="ja-JP" dirty="0" smtClean="0"/>
              <a:t>s surface shows both old and young regions</a:t>
            </a:r>
            <a:endParaRPr lang="en-US" altLang="en-US" dirty="0" smtClean="0"/>
          </a:p>
        </p:txBody>
      </p:sp>
      <p:pic>
        <p:nvPicPr>
          <p:cNvPr id="136196" name="Picture 4" descr="11-2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8"/>
          <a:stretch>
            <a:fillRect/>
          </a:stretch>
        </p:blipFill>
        <p:spPr>
          <a:xfrm>
            <a:off x="3429000" y="838200"/>
            <a:ext cx="5391150" cy="5715000"/>
          </a:xfrm>
        </p:spPr>
      </p:pic>
    </p:spTree>
    <p:extLst>
      <p:ext uri="{BB962C8B-B14F-4D97-AF65-F5344CB8AC3E}">
        <p14:creationId xmlns:p14="http://schemas.microsoft.com/office/powerpoint/2010/main" val="206001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16632"/>
            <a:ext cx="8001000" cy="8382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SS Patterns: Physical Properties </a:t>
            </a:r>
          </a:p>
        </p:txBody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96752"/>
            <a:ext cx="8424936" cy="4419600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Calibri" panose="020F0502020204030204" pitchFamily="34" charset="0"/>
              </a:rPr>
              <a:t>I</a:t>
            </a:r>
            <a:r>
              <a:rPr lang="en-US" altLang="en-US" b="1" dirty="0" smtClean="0">
                <a:latin typeface="Calibri" panose="020F0502020204030204" pitchFamily="34" charset="0"/>
              </a:rPr>
              <a:t>nner</a:t>
            </a:r>
            <a:r>
              <a:rPr lang="en-US" altLang="en-US" dirty="0" smtClean="0">
                <a:latin typeface="Calibri" panose="020F0502020204030204" pitchFamily="34" charset="0"/>
              </a:rPr>
              <a:t> SS: mainly heavier elements like metal and rock</a:t>
            </a:r>
          </a:p>
          <a:p>
            <a:pPr eaLnBrk="1" hangingPunct="1"/>
            <a:r>
              <a:rPr lang="en-US" altLang="en-US" b="1" dirty="0">
                <a:latin typeface="Calibri" panose="020F0502020204030204" pitchFamily="34" charset="0"/>
              </a:rPr>
              <a:t>O</a:t>
            </a:r>
            <a:r>
              <a:rPr lang="en-US" altLang="en-US" b="1" dirty="0" smtClean="0">
                <a:latin typeface="Calibri" panose="020F0502020204030204" pitchFamily="34" charset="0"/>
              </a:rPr>
              <a:t>uter</a:t>
            </a:r>
            <a:r>
              <a:rPr lang="en-US" altLang="en-US" dirty="0" smtClean="0">
                <a:latin typeface="Calibri" panose="020F0502020204030204" pitchFamily="34" charset="0"/>
              </a:rPr>
              <a:t> SS: mainly lighter elements such as gas or ice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S</a:t>
            </a:r>
            <a:r>
              <a:rPr lang="en-US" altLang="en-US" dirty="0" smtClean="0">
                <a:latin typeface="Calibri" panose="020F0502020204030204" pitchFamily="34" charset="0"/>
              </a:rPr>
              <a:t>atellites generally share chemistry of their planet – but many interesting variations on this theme</a:t>
            </a:r>
          </a:p>
        </p:txBody>
      </p:sp>
    </p:spTree>
    <p:extLst>
      <p:ext uri="{BB962C8B-B14F-4D97-AF65-F5344CB8AC3E}">
        <p14:creationId xmlns:p14="http://schemas.microsoft.com/office/powerpoint/2010/main" val="301515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764704"/>
            <a:ext cx="3055938" cy="1930400"/>
          </a:xfrm>
        </p:spPr>
        <p:txBody>
          <a:bodyPr/>
          <a:lstStyle/>
          <a:p>
            <a:pPr eaLnBrk="1" hangingPunct="1"/>
            <a:r>
              <a:rPr lang="en-US" altLang="en-US" dirty="0" err="1" smtClean="0"/>
              <a:t>Callisto</a:t>
            </a:r>
            <a:r>
              <a:rPr lang="en-US" altLang="ja-JP" dirty="0" err="1" smtClean="0"/>
              <a:t>s</a:t>
            </a:r>
            <a:r>
              <a:rPr lang="en-US" altLang="ja-JP" dirty="0" smtClean="0"/>
              <a:t> surface is the </a:t>
            </a:r>
            <a:r>
              <a:rPr lang="en-CA" altLang="ja-JP" dirty="0" smtClean="0"/>
              <a:t>“</a:t>
            </a:r>
            <a:r>
              <a:rPr lang="en-US" altLang="ja-JP" dirty="0" smtClean="0"/>
              <a:t>oldest” (i.e. most aged)  of the four Galilean satellites</a:t>
            </a:r>
            <a:endParaRPr lang="en-US" altLang="en-US" dirty="0" smtClean="0"/>
          </a:p>
        </p:txBody>
      </p:sp>
      <p:pic>
        <p:nvPicPr>
          <p:cNvPr id="138244" name="Picture 4" descr="11-2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1"/>
          <a:stretch/>
        </p:blipFill>
        <p:spPr>
          <a:xfrm>
            <a:off x="3851920" y="692696"/>
            <a:ext cx="4814888" cy="5146895"/>
          </a:xfrm>
        </p:spPr>
      </p:pic>
    </p:spTree>
    <p:extLst>
      <p:ext uri="{BB962C8B-B14F-4D97-AF65-F5344CB8AC3E}">
        <p14:creationId xmlns:p14="http://schemas.microsoft.com/office/powerpoint/2010/main" val="5451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315200" cy="5334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Saturn</a:t>
            </a:r>
            <a:r>
              <a:rPr lang="en-CA" altLang="en-US" sz="4000" dirty="0" smtClean="0"/>
              <a:t>’</a:t>
            </a:r>
            <a:r>
              <a:rPr lang="en-US" altLang="ja-JP" sz="4000" dirty="0" smtClean="0"/>
              <a:t>s Moons</a:t>
            </a:r>
            <a:endParaRPr lang="en-US" altLang="en-US" sz="4000" dirty="0" smtClean="0"/>
          </a:p>
        </p:txBody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8202488" cy="4191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many moons, but probably a large number still to be </a:t>
            </a:r>
            <a:r>
              <a:rPr lang="en-US" altLang="en-US" dirty="0" err="1" smtClean="0"/>
              <a:t>diskovered</a:t>
            </a:r>
            <a:endParaRPr lang="en-US" altLang="en-US" dirty="0" smtClean="0"/>
          </a:p>
          <a:p>
            <a:pPr eaLnBrk="1" hangingPunct="1"/>
            <a:r>
              <a:rPr lang="en-US" altLang="en-US" dirty="0" smtClean="0">
                <a:solidFill>
                  <a:srgbClr val="7030A0"/>
                </a:solidFill>
              </a:rPr>
              <a:t>Titan:</a:t>
            </a:r>
            <a:r>
              <a:rPr lang="en-US" altLang="en-US" dirty="0" smtClean="0"/>
              <a:t> largest of Saturn</a:t>
            </a:r>
            <a:r>
              <a:rPr lang="en-CA" altLang="en-US" dirty="0" smtClean="0"/>
              <a:t>’</a:t>
            </a:r>
            <a:r>
              <a:rPr lang="en-US" altLang="ja-JP" dirty="0" smtClean="0"/>
              <a:t>s moon</a:t>
            </a:r>
            <a:r>
              <a:rPr lang="en-CA" altLang="ja-JP" dirty="0" smtClean="0"/>
              <a:t>’</a:t>
            </a:r>
            <a:r>
              <a:rPr lang="en-US" altLang="ja-JP" dirty="0" smtClean="0"/>
              <a:t>s – has a dense, thick nitrogen atmosphere, extending far out into space, and lakes of liquid methane/ethane (-180 </a:t>
            </a:r>
            <a:r>
              <a:rPr lang="en-US" altLang="ja-JP" baseline="30000" dirty="0" err="1" smtClean="0"/>
              <a:t>o</a:t>
            </a:r>
            <a:r>
              <a:rPr lang="en-US" altLang="ja-JP" dirty="0" err="1" smtClean="0"/>
              <a:t>C</a:t>
            </a:r>
            <a:r>
              <a:rPr lang="en-US" altLang="ja-JP" dirty="0" smtClean="0"/>
              <a:t>)</a:t>
            </a:r>
          </a:p>
          <a:p>
            <a:pPr eaLnBrk="1" hangingPunct="1"/>
            <a:r>
              <a:rPr lang="en-US" altLang="en-US" dirty="0" smtClean="0"/>
              <a:t>innermost moons tidally locked to planet</a:t>
            </a:r>
          </a:p>
          <a:p>
            <a:pPr eaLnBrk="1" hangingPunct="1"/>
            <a:r>
              <a:rPr lang="en-US" altLang="en-US" dirty="0" smtClean="0"/>
              <a:t>moons interact with rings</a:t>
            </a:r>
          </a:p>
        </p:txBody>
      </p:sp>
    </p:spTree>
    <p:extLst>
      <p:ext uri="{BB962C8B-B14F-4D97-AF65-F5344CB8AC3E}">
        <p14:creationId xmlns:p14="http://schemas.microsoft.com/office/powerpoint/2010/main" val="22181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Text Box 4"/>
          <p:cNvSpPr txBox="1">
            <a:spLocks noChangeArrowheads="1"/>
          </p:cNvSpPr>
          <p:nvPr/>
        </p:nvSpPr>
        <p:spPr bwMode="auto">
          <a:xfrm>
            <a:off x="212725" y="141838"/>
            <a:ext cx="88237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Titan: Saturn</a:t>
            </a:r>
            <a:r>
              <a:rPr lang="en-CA" altLang="en-US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’</a:t>
            </a:r>
            <a:r>
              <a:rPr lang="en-US" altLang="ja-JP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s largest moon</a:t>
            </a:r>
            <a:endParaRPr lang="en-US" altLang="en-US" sz="4000" dirty="0" smtClean="0">
              <a:solidFill>
                <a:srgbClr val="660066"/>
              </a:solidFill>
              <a:effectLst/>
              <a:latin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144388" name="Picture 5" descr="11-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" b="13968"/>
          <a:stretch/>
        </p:blipFill>
        <p:spPr bwMode="auto">
          <a:xfrm>
            <a:off x="2651454" y="1412776"/>
            <a:ext cx="6385042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0797" y="2276872"/>
            <a:ext cx="2558995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Thick atmosphere: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90% nitrogen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+ argon, methane &amp; ethane;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smoggy</a:t>
            </a:r>
            <a:endParaRPr lang="en-CA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17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Text Box 3"/>
          <p:cNvSpPr txBox="1">
            <a:spLocks noChangeArrowheads="1"/>
          </p:cNvSpPr>
          <p:nvPr/>
        </p:nvSpPr>
        <p:spPr bwMode="auto">
          <a:xfrm>
            <a:off x="228600" y="242126"/>
            <a:ext cx="8735888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CA" altLang="en-US" sz="2800" dirty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Huygens probe provided first look at Titan's surface in early </a:t>
            </a:r>
            <a:r>
              <a:rPr lang="en-CA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2005.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CA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It </a:t>
            </a:r>
            <a:r>
              <a:rPr lang="en-CA" altLang="en-US" sz="2800" dirty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found liquid </a:t>
            </a:r>
            <a:r>
              <a:rPr lang="en-CA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methane lakes </a:t>
            </a:r>
            <a:r>
              <a:rPr lang="en-CA" altLang="en-US" sz="2800" dirty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and "rocks" made of ice.</a:t>
            </a:r>
          </a:p>
        </p:txBody>
      </p:sp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5364088" y="5887898"/>
            <a:ext cx="12241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  <a:cs typeface="Arial" pitchFamily="34" charset="0"/>
                <a:hlinkClick r:id="rId3" action="ppaction://hlinkfile"/>
              </a:rPr>
              <a:t>VIDEO</a:t>
            </a:r>
            <a:r>
              <a:rPr lang="en-US" altLang="ja-JP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                          </a:t>
            </a:r>
            <a:endParaRPr lang="en-US" altLang="en-US" sz="2800" dirty="0" smtClean="0">
              <a:solidFill>
                <a:srgbClr val="660066"/>
              </a:solidFill>
              <a:effectLst/>
              <a:latin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5" name="Picture 10" descr="11_25_Fig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"/>
          <a:stretch>
            <a:fillRect/>
          </a:stretch>
        </p:blipFill>
        <p:spPr bwMode="auto">
          <a:xfrm>
            <a:off x="255676" y="2132856"/>
            <a:ext cx="8602663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00800" y="5902484"/>
            <a:ext cx="30963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saturn.jpl.nasa.gov</a:t>
            </a:r>
            <a:endParaRPr lang="en-US" altLang="en-US" sz="2800" dirty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0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8" y="96838"/>
            <a:ext cx="8532440" cy="66786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Saturn</a:t>
            </a:r>
            <a:r>
              <a:rPr lang="en-CA" altLang="en-US" dirty="0" smtClean="0"/>
              <a:t>’</a:t>
            </a:r>
            <a:r>
              <a:rPr lang="en-US" altLang="ja-JP" dirty="0" smtClean="0"/>
              <a:t>s Medium-Sized Moons: </a:t>
            </a:r>
            <a:r>
              <a:rPr lang="en-US" altLang="ja-JP" dirty="0" smtClean="0">
                <a:solidFill>
                  <a:srgbClr val="009999"/>
                </a:solidFill>
              </a:rPr>
              <a:t>varied, enigmatic</a:t>
            </a:r>
            <a:endParaRPr lang="en-US" altLang="en-US" dirty="0" smtClean="0">
              <a:solidFill>
                <a:srgbClr val="009999"/>
              </a:solidFill>
            </a:endParaRPr>
          </a:p>
        </p:txBody>
      </p:sp>
      <p:pic>
        <p:nvPicPr>
          <p:cNvPr id="153604" name="Picture 7" descr="fig112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2"/>
          <a:stretch/>
        </p:blipFill>
        <p:spPr>
          <a:xfrm>
            <a:off x="1792775" y="947944"/>
            <a:ext cx="6768752" cy="4886790"/>
          </a:xfrm>
        </p:spPr>
      </p:pic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822325" y="935038"/>
            <a:ext cx="936154" cy="39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7" rIns="92075" bIns="46037">
            <a:spAutoFit/>
          </a:bodyPr>
          <a:lstStyle/>
          <a:p>
            <a:pPr marL="742950" indent="-28575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charset="2"/>
              <a:buChar char="ü"/>
              <a:defRPr/>
            </a:pPr>
            <a:endParaRPr lang="en-US" sz="2200" dirty="0">
              <a:solidFill>
                <a:srgbClr val="000000"/>
              </a:solidFill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Calibri" panose="020F0502020204030204" pitchFamily="34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23528" y="6074132"/>
            <a:ext cx="85689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Almost all </a:t>
            </a: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show </a:t>
            </a: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evidence of </a:t>
            </a: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(water) volcanism/tectonics</a:t>
            </a:r>
            <a:endParaRPr lang="en-US" altLang="en-US" sz="2800" dirty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23528" y="1700808"/>
            <a:ext cx="115764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Darth Crater</a:t>
            </a:r>
            <a:endParaRPr lang="en-US" altLang="en-US" sz="2800" dirty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1187624" y="3212976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" name="Straight Arrow Connector 4"/>
          <p:cNvCxnSpPr/>
          <p:nvPr/>
        </p:nvCxnSpPr>
        <p:spPr bwMode="auto">
          <a:xfrm>
            <a:off x="1403648" y="2197715"/>
            <a:ext cx="1080120" cy="15116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2158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2"/>
          <p:cNvSpPr>
            <a:spLocks noGrp="1" noChangeArrowheads="1"/>
          </p:cNvSpPr>
          <p:nvPr>
            <p:ph type="title"/>
          </p:nvPr>
        </p:nvSpPr>
        <p:spPr>
          <a:xfrm>
            <a:off x="72008" y="96838"/>
            <a:ext cx="8532440" cy="66786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Saturn</a:t>
            </a:r>
            <a:r>
              <a:rPr lang="en-CA" altLang="en-US" dirty="0" smtClean="0"/>
              <a:t>’</a:t>
            </a:r>
            <a:r>
              <a:rPr lang="en-US" altLang="ja-JP" dirty="0" smtClean="0"/>
              <a:t>s Medium-Sized Moons: </a:t>
            </a:r>
            <a:r>
              <a:rPr lang="en-US" altLang="ja-JP" dirty="0" smtClean="0">
                <a:solidFill>
                  <a:srgbClr val="009999"/>
                </a:solidFill>
              </a:rPr>
              <a:t>varied, enigmatic</a:t>
            </a:r>
            <a:endParaRPr lang="en-US" altLang="en-US" dirty="0" smtClean="0">
              <a:solidFill>
                <a:srgbClr val="009999"/>
              </a:solidFill>
            </a:endParaRP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822325" y="935038"/>
            <a:ext cx="936154" cy="39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7" rIns="92075" bIns="46037">
            <a:spAutoFit/>
          </a:bodyPr>
          <a:lstStyle/>
          <a:p>
            <a:pPr marL="742950" indent="-28575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charset="2"/>
              <a:buChar char="ü"/>
              <a:defRPr/>
            </a:pPr>
            <a:endParaRPr lang="en-US" sz="2200" dirty="0">
              <a:solidFill>
                <a:srgbClr val="000000"/>
              </a:solidFill>
              <a:effectDag name="">
                <a:cont type="tree" name="">
                  <a:effect ref="fillLine"/>
                  <a:outerShdw dist="38100" dir="13500000" algn="br">
                    <a:srgbClr val="000000"/>
                  </a:outerShdw>
                </a:cont>
                <a:cont type="tree" name="">
                  <a:effect ref="fillLine"/>
                  <a:outerShdw dist="38100" dir="2700000" algn="tl">
                    <a:srgbClr val="000000"/>
                  </a:outerShdw>
                </a:cont>
                <a:effect ref="fillLine"/>
              </a:effectDag>
              <a:latin typeface="Calibri" panose="020F0502020204030204" pitchFamily="34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79512" y="1556792"/>
            <a:ext cx="529208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Ice fountains of Enceladus suggest it may have a subsurface </a:t>
            </a: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ocean.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Heat source: tidal heating?</a:t>
            </a:r>
            <a:endParaRPr lang="en-US" altLang="en-US" sz="2800" dirty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51" y="736600"/>
            <a:ext cx="3308832" cy="586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245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4" name="Picture 5" descr="titan_and_thinr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0"/>
            <a:ext cx="8816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0825" y="404813"/>
            <a:ext cx="3313113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Titan from Cassini</a:t>
            </a:r>
          </a:p>
        </p:txBody>
      </p:sp>
    </p:spTree>
    <p:extLst>
      <p:ext uri="{BB962C8B-B14F-4D97-AF65-F5344CB8AC3E}">
        <p14:creationId xmlns:p14="http://schemas.microsoft.com/office/powerpoint/2010/main" val="4661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80" name="Picture 3" descr="TitanDionnePandoraPanfourmoons_fromcassin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0"/>
            <a:ext cx="8229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288" y="476250"/>
            <a:ext cx="640873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Titan, Dionne, and Pandora from Cassini </a:t>
            </a:r>
          </a:p>
        </p:txBody>
      </p:sp>
    </p:spTree>
    <p:extLst>
      <p:ext uri="{BB962C8B-B14F-4D97-AF65-F5344CB8AC3E}">
        <p14:creationId xmlns:p14="http://schemas.microsoft.com/office/powerpoint/2010/main" val="16302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2" name="Picture 7" descr="iapetus3_cassini_41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25" y="22076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3850" y="5157788"/>
            <a:ext cx="21599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rgbClr val="FF0000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Iapetus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 from Cassini</a:t>
            </a:r>
          </a:p>
        </p:txBody>
      </p:sp>
    </p:spTree>
    <p:extLst>
      <p:ext uri="{BB962C8B-B14F-4D97-AF65-F5344CB8AC3E}">
        <p14:creationId xmlns:p14="http://schemas.microsoft.com/office/powerpoint/2010/main" val="6721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6" name="Picture 3" descr="hyperion3_cassini_9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96" y="0"/>
            <a:ext cx="6919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388" y="404813"/>
            <a:ext cx="2016125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Hyperion from Cassini</a:t>
            </a:r>
          </a:p>
        </p:txBody>
      </p:sp>
    </p:spTree>
    <p:extLst>
      <p:ext uri="{BB962C8B-B14F-4D97-AF65-F5344CB8AC3E}">
        <p14:creationId xmlns:p14="http://schemas.microsoft.com/office/powerpoint/2010/main" val="11567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2" descr="AABSKTQ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320675"/>
            <a:ext cx="6697662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7044" name="Text Box 3"/>
              <p:cNvSpPr txBox="1">
                <a:spLocks noChangeArrowheads="1"/>
              </p:cNvSpPr>
              <p:nvPr/>
            </p:nvSpPr>
            <p:spPr bwMode="auto">
              <a:xfrm>
                <a:off x="1408112" y="5301208"/>
                <a:ext cx="7772400" cy="1160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  <a:cs typeface="Arial" pitchFamily="34" charset="0"/>
                  </a:rPr>
                  <a:t> relative sizes of the planets (and the Sun)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  <a:cs typeface="Arial" pitchFamily="34" charset="0"/>
                  </a:rPr>
                  <a:t> Jupiter </a:t>
                </a:r>
                <a14:m>
                  <m:oMath xmlns:m="http://schemas.openxmlformats.org/officeDocument/2006/math">
                    <m:r>
                      <a:rPr lang="en-CA" altLang="en-US" sz="2800" b="0" i="1" dirty="0" smtClean="0">
                        <a:solidFill>
                          <a:srgbClr val="009999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&gt;</m:t>
                    </m:r>
                  </m:oMath>
                </a14:m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  <a:cs typeface="Arial" pitchFamily="34" charset="0"/>
                  </a:rPr>
                  <a:t> all others combined </a:t>
                </a:r>
                <a:r>
                  <a:rPr lang="en-US" altLang="en-US" sz="2800" dirty="0">
                    <a:solidFill>
                      <a:srgbClr val="009999"/>
                    </a:solidFill>
                    <a:latin typeface="Calibri" panose="020F0502020204030204" pitchFamily="34" charset="0"/>
                    <a:cs typeface="Arial" pitchFamily="34" charset="0"/>
                  </a:rPr>
                  <a:t>(except Sun) </a:t>
                </a:r>
                <a:endParaRPr lang="en-US" altLang="en-US" sz="2800" dirty="0" smtClean="0">
                  <a:solidFill>
                    <a:srgbClr val="009999"/>
                  </a:solidFill>
                  <a:latin typeface="Calibri" panose="020F0502020204030204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704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8112" y="5301208"/>
                <a:ext cx="7772400" cy="1160463"/>
              </a:xfrm>
              <a:prstGeom prst="rect">
                <a:avLst/>
              </a:prstGeom>
              <a:blipFill rotWithShape="1">
                <a:blip r:embed="rId4"/>
                <a:stretch>
                  <a:fillRect l="-1647" t="-5263" b="-15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10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5257800" cy="8382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Uranus</a:t>
            </a:r>
            <a:r>
              <a:rPr lang="en-CA" altLang="en-US" sz="4000" dirty="0" smtClean="0"/>
              <a:t>’</a:t>
            </a:r>
            <a:r>
              <a:rPr lang="en-US" altLang="ja-JP" sz="4000" dirty="0" smtClean="0"/>
              <a:t> Moons</a:t>
            </a:r>
            <a:endParaRPr lang="en-US" altLang="en-US" sz="4000" dirty="0" smtClean="0"/>
          </a:p>
        </p:txBody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96752"/>
            <a:ext cx="8676456" cy="4343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more than 20 small ones, some irregular in shape, some retrograde</a:t>
            </a:r>
          </a:p>
          <a:p>
            <a:pPr eaLnBrk="1" hangingPunct="1"/>
            <a:r>
              <a:rPr lang="en-US" altLang="en-US" dirty="0" smtClean="0"/>
              <a:t>five midsized: </a:t>
            </a:r>
            <a:r>
              <a:rPr lang="en-US" altLang="en-US" dirty="0" smtClean="0">
                <a:solidFill>
                  <a:srgbClr val="7030A0"/>
                </a:solidFill>
              </a:rPr>
              <a:t>Miranda</a:t>
            </a:r>
            <a:r>
              <a:rPr lang="en-US" altLang="en-US" dirty="0" smtClean="0"/>
              <a:t>, Ariel, Umbriel, </a:t>
            </a:r>
            <a:r>
              <a:rPr lang="en-US" altLang="en-US" dirty="0" err="1" smtClean="0"/>
              <a:t>Titania</a:t>
            </a:r>
            <a:r>
              <a:rPr lang="en-US" altLang="en-US" dirty="0" smtClean="0"/>
              <a:t>, Oberon</a:t>
            </a:r>
          </a:p>
          <a:p>
            <a:pPr eaLnBrk="1" hangingPunct="1"/>
            <a:r>
              <a:rPr lang="en-US" altLang="en-US" dirty="0" smtClean="0"/>
              <a:t>All icy, varied geological history</a:t>
            </a:r>
          </a:p>
          <a:p>
            <a:pPr eaLnBrk="1" hangingPunct="1"/>
            <a:r>
              <a:rPr lang="en-US" altLang="en-US" dirty="0" smtClean="0">
                <a:cs typeface="Times New Roman" pitchFamily="18" charset="0"/>
              </a:rPr>
              <a:t>Miranda is strange – very fractured surface, some cataclysmic event?</a:t>
            </a:r>
          </a:p>
        </p:txBody>
      </p:sp>
    </p:spTree>
    <p:extLst>
      <p:ext uri="{BB962C8B-B14F-4D97-AF65-F5344CB8AC3E}">
        <p14:creationId xmlns:p14="http://schemas.microsoft.com/office/powerpoint/2010/main" val="2682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7102" y="2492896"/>
            <a:ext cx="3581400" cy="11906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near IR image shows  Uranus</a:t>
            </a:r>
            <a:r>
              <a:rPr lang="en-CA" altLang="en-US" sz="2800" dirty="0" smtClean="0"/>
              <a:t>’</a:t>
            </a:r>
            <a:r>
              <a:rPr lang="en-US" altLang="ja-JP" sz="2800" dirty="0" smtClean="0"/>
              <a:t> rings and seven of its moons</a:t>
            </a:r>
            <a:endParaRPr lang="en-US" altLang="en-US" sz="2800" dirty="0" smtClean="0"/>
          </a:p>
        </p:txBody>
      </p:sp>
      <p:pic>
        <p:nvPicPr>
          <p:cNvPr id="159748" name="Picture 4" descr="_01150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7864" y="476672"/>
            <a:ext cx="5662464" cy="6143325"/>
          </a:xfrm>
        </p:spPr>
      </p:pic>
    </p:spTree>
    <p:extLst>
      <p:ext uri="{BB962C8B-B14F-4D97-AF65-F5344CB8AC3E}">
        <p14:creationId xmlns:p14="http://schemas.microsoft.com/office/powerpoint/2010/main" val="226428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5" name="Picture 2" descr="12-3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8" b="8878"/>
          <a:stretch/>
        </p:blipFill>
        <p:spPr bwMode="auto">
          <a:xfrm>
            <a:off x="755576" y="1484784"/>
            <a:ext cx="7943603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Text Box 3"/>
          <p:cNvSpPr txBox="1">
            <a:spLocks noChangeArrowheads="1"/>
          </p:cNvSpPr>
          <p:nvPr/>
        </p:nvSpPr>
        <p:spPr bwMode="auto">
          <a:xfrm>
            <a:off x="457200" y="188640"/>
            <a:ext cx="843528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Uranus’</a:t>
            </a:r>
            <a:r>
              <a:rPr lang="en-US" altLang="ja-JP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 Miranda shows a fractured surface, obvious violence, but from what? Past tidal heating/tectonic?</a:t>
            </a:r>
            <a:endParaRPr lang="en-US" altLang="en-US" sz="2800" dirty="0" smtClean="0">
              <a:solidFill>
                <a:srgbClr val="660066"/>
              </a:solidFill>
              <a:effectLst/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61797" name="Text Box 4"/>
          <p:cNvSpPr txBox="1">
            <a:spLocks noChangeArrowheads="1"/>
          </p:cNvSpPr>
          <p:nvPr/>
        </p:nvSpPr>
        <p:spPr bwMode="auto">
          <a:xfrm>
            <a:off x="990600" y="1752600"/>
            <a:ext cx="2428875" cy="83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7" rIns="92075" bIns="46037">
            <a:spAutoFit/>
          </a:bodyPr>
          <a:lstStyle>
            <a:lvl1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400" dirty="0" smtClean="0">
                <a:solidFill>
                  <a:srgbClr val="006666"/>
                </a:solidFill>
                <a:effectLst/>
                <a:latin typeface="Calibri" panose="020F0502020204030204" pitchFamily="34" charset="0"/>
              </a:rPr>
              <a:t>messed-up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400" dirty="0" smtClean="0">
                <a:solidFill>
                  <a:srgbClr val="006666"/>
                </a:solidFill>
                <a:effectLst/>
                <a:latin typeface="Calibri" panose="020F0502020204030204" pitchFamily="34" charset="0"/>
              </a:rPr>
              <a:t>Miranda</a:t>
            </a:r>
          </a:p>
        </p:txBody>
      </p:sp>
    </p:spTree>
    <p:extLst>
      <p:ext uri="{BB962C8B-B14F-4D97-AF65-F5344CB8AC3E}">
        <p14:creationId xmlns:p14="http://schemas.microsoft.com/office/powerpoint/2010/main" val="250402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5638800" cy="8382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Neptune</a:t>
            </a:r>
            <a:r>
              <a:rPr lang="en-CA" altLang="en-US" sz="4000" dirty="0" smtClean="0"/>
              <a:t>’</a:t>
            </a:r>
            <a:r>
              <a:rPr lang="en-US" altLang="ja-JP" sz="4000" dirty="0" smtClean="0"/>
              <a:t>s Moons</a:t>
            </a:r>
            <a:endParaRPr lang="en-US" altLang="en-US" sz="4000" dirty="0" smtClean="0"/>
          </a:p>
        </p:txBody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305800" cy="482724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en-US" dirty="0" smtClean="0"/>
          </a:p>
          <a:p>
            <a:pPr eaLnBrk="1" hangingPunct="1"/>
            <a:r>
              <a:rPr lang="en-US" altLang="en-US" dirty="0" smtClean="0"/>
              <a:t>five small inner moons near ring system</a:t>
            </a:r>
          </a:p>
          <a:p>
            <a:pPr eaLnBrk="1" hangingPunct="1"/>
            <a:r>
              <a:rPr lang="en-US" altLang="en-US" dirty="0" smtClean="0"/>
              <a:t>two larger, icy…</a:t>
            </a:r>
          </a:p>
          <a:p>
            <a:pPr eaLnBrk="1" hangingPunct="1"/>
            <a:r>
              <a:rPr lang="en-US" altLang="en-US" dirty="0" smtClean="0"/>
              <a:t>five small outer, retrograde</a:t>
            </a:r>
          </a:p>
          <a:p>
            <a:pPr eaLnBrk="1" hangingPunct="1"/>
            <a:r>
              <a:rPr lang="en-US" altLang="en-US" sz="2400" dirty="0" smtClean="0"/>
              <a:t>Triton</a:t>
            </a:r>
          </a:p>
          <a:p>
            <a:pPr lvl="2" eaLnBrk="1" hangingPunct="1"/>
            <a:r>
              <a:rPr lang="en-US" alt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very much larger than any other Neptune moon</a:t>
            </a:r>
          </a:p>
          <a:p>
            <a:pPr lvl="2" eaLnBrk="1" hangingPunct="1"/>
            <a:r>
              <a:rPr lang="en-US" alt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has thin nitrogen atmosphere</a:t>
            </a:r>
          </a:p>
          <a:p>
            <a:pPr lvl="2" eaLnBrk="1" hangingPunct="1"/>
            <a:r>
              <a:rPr lang="en-US" alt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surface has nitrogen geysers</a:t>
            </a:r>
          </a:p>
          <a:p>
            <a:pPr lvl="2" eaLnBrk="1" hangingPunct="1"/>
            <a:r>
              <a:rPr lang="en-US" alt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retrograde (backwards) orbit (</a:t>
            </a:r>
            <a:r>
              <a:rPr lang="en-US" altLang="en-US" dirty="0" smtClean="0">
                <a:solidFill>
                  <a:srgbClr val="000066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captured?)</a:t>
            </a:r>
          </a:p>
          <a:p>
            <a:pPr lvl="2" eaLnBrk="1" hangingPunct="1"/>
            <a:r>
              <a:rPr lang="en-US" alt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spiraling in towards Neptune</a:t>
            </a:r>
          </a:p>
        </p:txBody>
      </p:sp>
    </p:spTree>
    <p:extLst>
      <p:ext uri="{BB962C8B-B14F-4D97-AF65-F5344CB8AC3E}">
        <p14:creationId xmlns:p14="http://schemas.microsoft.com/office/powerpoint/2010/main" val="37440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Text Box 3"/>
          <p:cNvSpPr txBox="1">
            <a:spLocks noChangeArrowheads="1"/>
          </p:cNvSpPr>
          <p:nvPr/>
        </p:nvSpPr>
        <p:spPr bwMode="auto">
          <a:xfrm>
            <a:off x="395536" y="18107"/>
            <a:ext cx="633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Triton: Neptune’s largest moon </a:t>
            </a:r>
          </a:p>
        </p:txBody>
      </p:sp>
      <p:pic>
        <p:nvPicPr>
          <p:cNvPr id="165892" name="Picture 4" descr="11-2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330" r="1198" b="19311"/>
          <a:stretch/>
        </p:blipFill>
        <p:spPr bwMode="auto">
          <a:xfrm>
            <a:off x="467544" y="620688"/>
            <a:ext cx="7272808" cy="496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788024" y="5733256"/>
            <a:ext cx="31683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Surface reshaped by geological activity</a:t>
            </a:r>
            <a:endParaRPr lang="en-US" altLang="en-US" sz="2800" dirty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28163" y="5736508"/>
            <a:ext cx="31683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Thin nitrogen atmosphere</a:t>
            </a:r>
            <a:endParaRPr lang="en-US" altLang="en-US" sz="2800" dirty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3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Text Box 3"/>
          <p:cNvSpPr txBox="1">
            <a:spLocks noChangeArrowheads="1"/>
          </p:cNvSpPr>
          <p:nvPr/>
        </p:nvSpPr>
        <p:spPr bwMode="auto">
          <a:xfrm>
            <a:off x="179512" y="18107"/>
            <a:ext cx="842493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Rocky Planets versus Icy Moons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57934" y="4437112"/>
            <a:ext cx="4134046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Rock melts at higher temperatures.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Only large rocky planets have enough heat for activity.</a:t>
            </a:r>
          </a:p>
        </p:txBody>
      </p:sp>
      <p:pic>
        <p:nvPicPr>
          <p:cNvPr id="9" name="Picture 15" descr="11_32_Fig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 t="1233" r="1471" b="43990"/>
          <a:stretch/>
        </p:blipFill>
        <p:spPr bwMode="auto">
          <a:xfrm>
            <a:off x="253497" y="914400"/>
            <a:ext cx="8528364" cy="34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932039" y="4437112"/>
            <a:ext cx="3849821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Ice melts at lower temperatures.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Tidal heating can melt internal ice, driving activity.</a:t>
            </a:r>
          </a:p>
        </p:txBody>
      </p:sp>
    </p:spTree>
    <p:extLst>
      <p:ext uri="{BB962C8B-B14F-4D97-AF65-F5344CB8AC3E}">
        <p14:creationId xmlns:p14="http://schemas.microsoft.com/office/powerpoint/2010/main" val="15355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52400"/>
            <a:ext cx="9036496" cy="6096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Saturn</a:t>
            </a:r>
            <a:r>
              <a:rPr lang="en-CA" altLang="en-US" sz="4000" dirty="0" smtClean="0"/>
              <a:t>’</a:t>
            </a:r>
            <a:r>
              <a:rPr lang="en-US" altLang="ja-JP" sz="4000" dirty="0" smtClean="0"/>
              <a:t>s Rings: the brightest &amp; best known</a:t>
            </a:r>
            <a:endParaRPr lang="en-US" altLang="en-US" sz="4000" dirty="0" smtClean="0"/>
          </a:p>
        </p:txBody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78160"/>
            <a:ext cx="9144000" cy="57912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within </a:t>
            </a:r>
            <a:r>
              <a:rPr lang="en-CA" altLang="en-US" sz="2400" dirty="0" smtClean="0"/>
              <a:t>“</a:t>
            </a:r>
            <a:r>
              <a:rPr lang="en-US" altLang="ja-JP" sz="2400" dirty="0" smtClean="0"/>
              <a:t>Roche Limit</a:t>
            </a:r>
            <a:r>
              <a:rPr lang="en-CA" altLang="ja-JP" sz="2400" dirty="0" smtClean="0"/>
              <a:t>”</a:t>
            </a:r>
            <a:r>
              <a:rPr lang="en-US" altLang="ja-JP" sz="2400" dirty="0" smtClean="0"/>
              <a:t> of Saturn, where any gravitationally bound bodies break up due to Saturn’s strong tidal forces</a:t>
            </a:r>
          </a:p>
          <a:p>
            <a:pPr eaLnBrk="1" hangingPunct="1"/>
            <a:r>
              <a:rPr lang="en-US" altLang="en-US" sz="2400" dirty="0"/>
              <a:t>composed of icy particles with sizes between 1 micron and 10 </a:t>
            </a:r>
            <a:r>
              <a:rPr lang="en-US" altLang="en-US" sz="2400" dirty="0" smtClean="0"/>
              <a:t>meters, orbiting independently like tiny moons; clumping/splitting</a:t>
            </a:r>
            <a:endParaRPr lang="en-US" altLang="en-US" sz="2400" dirty="0"/>
          </a:p>
          <a:p>
            <a:pPr eaLnBrk="1" hangingPunct="1"/>
            <a:r>
              <a:rPr lang="en-US" altLang="en-US" sz="2400" dirty="0" smtClean="0"/>
              <a:t>Interesting features:</a:t>
            </a:r>
          </a:p>
          <a:p>
            <a:pPr lvl="1" eaLnBrk="1" hangingPunct="1"/>
            <a:r>
              <a:rPr lang="en-US" altLang="en-US" sz="2200" dirty="0"/>
              <a:t>rings are very thin – at most a few tens of meters, while </a:t>
            </a:r>
            <a:r>
              <a:rPr lang="en-US" altLang="en-US" sz="2200" dirty="0" smtClean="0"/>
              <a:t>&gt; </a:t>
            </a:r>
            <a:r>
              <a:rPr lang="en-US" altLang="en-US" sz="2200" dirty="0"/>
              <a:t>10,000 km across in radial direction!</a:t>
            </a:r>
          </a:p>
          <a:p>
            <a:pPr lvl="1" eaLnBrk="1" hangingPunct="1"/>
            <a:r>
              <a:rPr lang="en-US" altLang="en-US" sz="2200" dirty="0" smtClean="0"/>
              <a:t>fine rings within each ring, like record grooves: </a:t>
            </a:r>
            <a:r>
              <a:rPr lang="en-CA" altLang="en-US" sz="2200" dirty="0" smtClean="0"/>
              <a:t>“</a:t>
            </a:r>
            <a:r>
              <a:rPr lang="en-US" altLang="ja-JP" sz="2200" dirty="0" smtClean="0"/>
              <a:t>spiral density waves”</a:t>
            </a:r>
          </a:p>
          <a:p>
            <a:pPr lvl="1" eaLnBrk="1" hangingPunct="1"/>
            <a:r>
              <a:rPr lang="en-US" altLang="en-US" sz="2200" dirty="0" smtClean="0"/>
              <a:t>short-lived “spokes”</a:t>
            </a:r>
          </a:p>
          <a:p>
            <a:pPr lvl="1" eaLnBrk="1" hangingPunct="1"/>
            <a:r>
              <a:rPr lang="en-US" altLang="en-US" sz="2200" dirty="0" smtClean="0"/>
              <a:t>braided rings</a:t>
            </a:r>
          </a:p>
          <a:p>
            <a:pPr lvl="1" eaLnBrk="1" hangingPunct="1"/>
            <a:r>
              <a:rPr lang="en-CA" altLang="ja-JP" sz="2200" dirty="0" smtClean="0"/>
              <a:t>“</a:t>
            </a:r>
            <a:r>
              <a:rPr lang="en-US" altLang="ja-JP" sz="2200" dirty="0" smtClean="0"/>
              <a:t>shepherd</a:t>
            </a:r>
            <a:r>
              <a:rPr lang="en-CA" altLang="ja-JP" sz="2200" dirty="0" smtClean="0"/>
              <a:t>”</a:t>
            </a:r>
            <a:r>
              <a:rPr lang="en-US" altLang="ja-JP" sz="2200" dirty="0" smtClean="0"/>
              <a:t> satellites</a:t>
            </a:r>
          </a:p>
        </p:txBody>
      </p:sp>
      <p:pic>
        <p:nvPicPr>
          <p:cNvPr id="4100" name="Picture 4" descr="http://upload.wikimedia.org/wikipedia/commons/thumb/0/0e/Saturn_HST_2004-03-22.jpg/1280px-Saturn_HST_2004-03-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42664"/>
            <a:ext cx="4640417" cy="253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24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655496" cy="432048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Saturn</a:t>
            </a:r>
            <a:r>
              <a:rPr lang="en-CA" altLang="en-US" sz="2800" dirty="0" smtClean="0"/>
              <a:t>’s</a:t>
            </a:r>
            <a:r>
              <a:rPr lang="en-US" altLang="ja-JP" sz="2800" dirty="0" smtClean="0"/>
              <a:t> rings are wide, thin, and complex</a:t>
            </a:r>
            <a:endParaRPr lang="en-US" altLang="en-US" sz="2800" dirty="0" smtClean="0"/>
          </a:p>
        </p:txBody>
      </p:sp>
      <p:pic>
        <p:nvPicPr>
          <p:cNvPr id="169988" name="Picture 4" descr="_05250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3056" y="848149"/>
            <a:ext cx="5795775" cy="4346831"/>
          </a:xfrm>
        </p:spPr>
      </p:pic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-324544" y="848149"/>
            <a:ext cx="2971800" cy="1428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7" rIns="92075" bIns="46037">
            <a:spAutoFit/>
          </a:bodyPr>
          <a:lstStyle>
            <a:lvl1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Radio image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err="1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colours</a:t>
            </a:r>
            <a:r>
              <a:rPr lang="en-US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particle size</a:t>
            </a:r>
          </a:p>
        </p:txBody>
      </p:sp>
      <p:sp>
        <p:nvSpPr>
          <p:cNvPr id="169990" name="Text Box 7"/>
          <p:cNvSpPr txBox="1">
            <a:spLocks noChangeArrowheads="1"/>
          </p:cNvSpPr>
          <p:nvPr/>
        </p:nvSpPr>
        <p:spPr bwMode="auto">
          <a:xfrm>
            <a:off x="-324544" y="2564904"/>
            <a:ext cx="3657600" cy="190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7" rIns="92075" bIns="46037">
            <a:spAutoFit/>
          </a:bodyPr>
          <a:lstStyle>
            <a:lvl1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smtClean="0">
                <a:solidFill>
                  <a:srgbClr val="F064F3"/>
                </a:solidFill>
                <a:effectLst/>
                <a:latin typeface="Calibri" panose="020F0502020204030204" pitchFamily="34" charset="0"/>
              </a:rPr>
              <a:t>purple</a:t>
            </a:r>
            <a:r>
              <a:rPr lang="en-US" altLang="en-US" sz="2800" dirty="0" smtClean="0">
                <a:solidFill>
                  <a:srgbClr val="006666"/>
                </a:solidFill>
                <a:effectLst/>
                <a:latin typeface="Calibri" panose="020F0502020204030204" pitchFamily="34" charset="0"/>
              </a:rPr>
              <a:t>: mainly &gt;5cm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smtClean="0">
                <a:solidFill>
                  <a:srgbClr val="92D050"/>
                </a:solidFill>
                <a:effectLst/>
                <a:latin typeface="Calibri" panose="020F0502020204030204" pitchFamily="34" charset="0"/>
              </a:rPr>
              <a:t>green</a:t>
            </a:r>
            <a:r>
              <a:rPr lang="en-US" altLang="en-US" sz="2800" dirty="0" smtClean="0">
                <a:solidFill>
                  <a:srgbClr val="006666"/>
                </a:solidFill>
                <a:effectLst/>
                <a:latin typeface="Calibri" panose="020F0502020204030204" pitchFamily="34" charset="0"/>
              </a:rPr>
              <a:t>: mainly &lt;1cm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white</a:t>
            </a:r>
            <a:r>
              <a:rPr lang="en-US" altLang="en-US" sz="2800" dirty="0" smtClean="0">
                <a:solidFill>
                  <a:srgbClr val="006666"/>
                </a:solidFill>
                <a:effectLst/>
                <a:latin typeface="Calibri" panose="020F0502020204030204" pitchFamily="34" charset="0"/>
              </a:rPr>
              <a:t>: particle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lang="en-US" altLang="en-US" sz="2800" dirty="0" smtClean="0">
                <a:solidFill>
                  <a:srgbClr val="006666"/>
                </a:solidFill>
                <a:effectLst/>
                <a:latin typeface="Calibri" panose="020F0502020204030204" pitchFamily="34" charset="0"/>
              </a:rPr>
              <a:t>density too high</a:t>
            </a:r>
          </a:p>
        </p:txBody>
      </p:sp>
    </p:spTree>
    <p:extLst>
      <p:ext uri="{BB962C8B-B14F-4D97-AF65-F5344CB8AC3E}">
        <p14:creationId xmlns:p14="http://schemas.microsoft.com/office/powerpoint/2010/main" val="75884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94"/>
          <a:stretch/>
        </p:blipFill>
        <p:spPr bwMode="auto">
          <a:xfrm>
            <a:off x="2167" y="404664"/>
            <a:ext cx="9144001" cy="223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6"/>
          <a:stretch/>
        </p:blipFill>
        <p:spPr bwMode="auto">
          <a:xfrm>
            <a:off x="-15200" y="2924944"/>
            <a:ext cx="9341778" cy="223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992944" y="5517232"/>
            <a:ext cx="31683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L</a:t>
            </a: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ike record grooves</a:t>
            </a:r>
            <a:endParaRPr lang="en-US" altLang="en-US" sz="2800" dirty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16" y="908720"/>
            <a:ext cx="5256584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39552" y="1052736"/>
            <a:ext cx="316835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Spiral density waves (like spiral arms of galaxies) caused by orbital resonances with moons </a:t>
            </a:r>
            <a:endParaRPr lang="en-US" altLang="en-US" sz="2800" dirty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3314" name="Picture 2" descr="http://upload.wikimedia.org/wikipedia/commons/thumb/1/12/Sig07-009.jpg/1280px-Sig07-0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3704079"/>
            <a:ext cx="3185408" cy="246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7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>
          <a:xfrm>
            <a:off x="253752" y="116632"/>
            <a:ext cx="8350696" cy="6096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 Terrestrial vs. </a:t>
            </a:r>
            <a:r>
              <a:rPr lang="en-US" altLang="en-US" sz="4000" dirty="0" err="1" smtClean="0">
                <a:solidFill>
                  <a:srgbClr val="7030A0"/>
                </a:solidFill>
                <a:latin typeface="Calibri" panose="020F0502020204030204" pitchFamily="34" charset="0"/>
              </a:rPr>
              <a:t>jovian</a:t>
            </a:r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 (giant) Planets</a:t>
            </a:r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692696"/>
            <a:ext cx="8382000" cy="616530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Calibri" panose="020F0502020204030204" pitchFamily="34" charset="0"/>
              </a:rPr>
              <a:t>Terrestrial Planets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latin typeface="Calibri" panose="020F0502020204030204" pitchFamily="34" charset="0"/>
              </a:rPr>
              <a:t>located in </a:t>
            </a:r>
            <a:r>
              <a:rPr lang="en-US" altLang="en-US" sz="2800" u="sng" dirty="0" smtClean="0">
                <a:latin typeface="Calibri" panose="020F0502020204030204" pitchFamily="34" charset="0"/>
              </a:rPr>
              <a:t>inner</a:t>
            </a:r>
            <a:r>
              <a:rPr lang="en-US" altLang="en-US" sz="2800" dirty="0" smtClean="0">
                <a:latin typeface="Calibri" panose="020F0502020204030204" pitchFamily="34" charset="0"/>
              </a:rPr>
              <a:t> part of Solar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latin typeface="Calibri" panose="020F0502020204030204" pitchFamily="34" charset="0"/>
              </a:rPr>
              <a:t>small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>
                <a:latin typeface="Calibri" panose="020F0502020204030204" pitchFamily="34" charset="0"/>
              </a:rPr>
              <a:t>r</a:t>
            </a:r>
            <a:r>
              <a:rPr lang="en-US" altLang="en-US" sz="2800" dirty="0" smtClean="0">
                <a:latin typeface="Calibri" panose="020F0502020204030204" pitchFamily="34" charset="0"/>
              </a:rPr>
              <a:t>ock &amp; metal (high density), with distinct surfaces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latin typeface="Calibri" panose="020F0502020204030204" pitchFamily="34" charset="0"/>
              </a:rPr>
              <a:t>few moons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latin typeface="Calibri" panose="020F0502020204030204" pitchFamily="34" charset="0"/>
              </a:rPr>
              <a:t>no rings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latin typeface="Calibri" panose="020F0502020204030204" pitchFamily="34" charset="0"/>
              </a:rPr>
              <a:t>Giant Planets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latin typeface="Calibri" panose="020F0502020204030204" pitchFamily="34" charset="0"/>
              </a:rPr>
              <a:t>in </a:t>
            </a:r>
            <a:r>
              <a:rPr lang="en-US" altLang="en-US" sz="2800" u="sng" dirty="0" smtClean="0">
                <a:latin typeface="Calibri" panose="020F0502020204030204" pitchFamily="34" charset="0"/>
              </a:rPr>
              <a:t>outer</a:t>
            </a:r>
            <a:r>
              <a:rPr lang="en-US" altLang="en-US" sz="2800" dirty="0" smtClean="0">
                <a:latin typeface="Calibri" panose="020F0502020204030204" pitchFamily="34" charset="0"/>
              </a:rPr>
              <a:t> part of Solar System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latin typeface="Calibri" panose="020F0502020204030204" pitchFamily="34" charset="0"/>
              </a:rPr>
              <a:t>large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latin typeface="Calibri" panose="020F0502020204030204" pitchFamily="34" charset="0"/>
              </a:rPr>
              <a:t>gaseous (low density)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latin typeface="Calibri" panose="020F0502020204030204" pitchFamily="34" charset="0"/>
              </a:rPr>
              <a:t>many moons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latin typeface="Calibri" panose="020F0502020204030204" pitchFamily="34" charset="0"/>
              </a:rPr>
              <a:t>rings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latin typeface="Calibri" panose="020F0502020204030204" pitchFamily="34" charset="0"/>
              </a:rPr>
              <a:t>rapid rotation</a:t>
            </a:r>
          </a:p>
        </p:txBody>
      </p:sp>
    </p:spTree>
    <p:extLst>
      <p:ext uri="{BB962C8B-B14F-4D97-AF65-F5344CB8AC3E}">
        <p14:creationId xmlns:p14="http://schemas.microsoft.com/office/powerpoint/2010/main" val="5062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28600"/>
            <a:ext cx="8839200" cy="6096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Shepherd moons control the width of some ringlets…</a:t>
            </a:r>
          </a:p>
        </p:txBody>
      </p:sp>
      <p:pic>
        <p:nvPicPr>
          <p:cNvPr id="172036" name="Picture 4" descr="11-32b_anno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9"/>
          <a:stretch>
            <a:fillRect/>
          </a:stretch>
        </p:blipFill>
        <p:spPr>
          <a:xfrm>
            <a:off x="467544" y="980727"/>
            <a:ext cx="7272808" cy="5566067"/>
          </a:xfrm>
        </p:spPr>
      </p:pic>
    </p:spTree>
    <p:extLst>
      <p:ext uri="{BB962C8B-B14F-4D97-AF65-F5344CB8AC3E}">
        <p14:creationId xmlns:p14="http://schemas.microsoft.com/office/powerpoint/2010/main" val="309919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4" name="Picture 4" descr="11-32a_anno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" b="9639"/>
          <a:stretch>
            <a:fillRect/>
          </a:stretch>
        </p:blipFill>
        <p:spPr>
          <a:xfrm>
            <a:off x="3851920" y="260648"/>
            <a:ext cx="5061000" cy="6356843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81000" y="304800"/>
            <a:ext cx="2590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kern="0" smtClean="0"/>
              <a:t>…and also make gaps</a:t>
            </a:r>
            <a:endParaRPr lang="en-US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60441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704" y="764704"/>
            <a:ext cx="6093296" cy="60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-36512" y="836712"/>
            <a:ext cx="3168352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altLang="en-US" kern="0" dirty="0" smtClean="0"/>
              <a:t>Orbital resonance with a larger moon can also produce a gap.</a:t>
            </a:r>
          </a:p>
          <a:p>
            <a:pPr eaLnBrk="1" hangingPunct="1"/>
            <a:endParaRPr lang="en-CA" altLang="en-US" kern="0" dirty="0"/>
          </a:p>
          <a:p>
            <a:pPr eaLnBrk="1" hangingPunct="1"/>
            <a:r>
              <a:rPr lang="en-CA" altLang="en-US" kern="0" dirty="0" smtClean="0">
                <a:solidFill>
                  <a:srgbClr val="009999"/>
                </a:solidFill>
              </a:rPr>
              <a:t>(e.g. </a:t>
            </a:r>
            <a:r>
              <a:rPr lang="en-CA" altLang="en-US" kern="0" dirty="0" err="1" smtClean="0">
                <a:solidFill>
                  <a:srgbClr val="009999"/>
                </a:solidFill>
              </a:rPr>
              <a:t>Mimas</a:t>
            </a:r>
            <a:r>
              <a:rPr lang="en-CA" altLang="en-US" kern="0" dirty="0" smtClean="0">
                <a:solidFill>
                  <a:srgbClr val="009999"/>
                </a:solidFill>
              </a:rPr>
              <a:t> and the inner edge of Cassini Division)</a:t>
            </a:r>
            <a:endParaRPr lang="en-CA" altLang="en-US" kern="0" dirty="0">
              <a:solidFill>
                <a:srgbClr val="00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24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1" name="Picture 2" descr="12-3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1" r="16382" b="2877"/>
          <a:stretch/>
        </p:blipFill>
        <p:spPr bwMode="auto">
          <a:xfrm>
            <a:off x="3635896" y="1069237"/>
            <a:ext cx="5328280" cy="576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6268"/>
            <a:ext cx="9144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Radial “spokes”: cannot be explained with gravity alone …charged particles briefly suspended above ring plane electrostatically?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 </a:t>
            </a:r>
            <a:endParaRPr lang="en-US" altLang="en-US" sz="2800" dirty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80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9" name="Picture 2" descr="12-40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24" r="-328" b="12034"/>
          <a:stretch/>
        </p:blipFill>
        <p:spPr bwMode="auto">
          <a:xfrm>
            <a:off x="323528" y="636476"/>
            <a:ext cx="7682426" cy="429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0" name="Text Box 3"/>
          <p:cNvSpPr txBox="1">
            <a:spLocks noChangeArrowheads="1"/>
          </p:cNvSpPr>
          <p:nvPr/>
        </p:nvSpPr>
        <p:spPr bwMode="auto">
          <a:xfrm>
            <a:off x="-612576" y="31433"/>
            <a:ext cx="830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Galileo spacecraft shows rings around Jupiter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394892"/>
            <a:ext cx="4617477" cy="3463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71972" y="5157192"/>
            <a:ext cx="402730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ring particles are small </a:t>
            </a: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dark dust particles: </a:t>
            </a: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debris from </a:t>
            </a: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Metis…</a:t>
            </a:r>
            <a:endParaRPr lang="en-US" altLang="en-US" sz="2800" dirty="0">
              <a:solidFill>
                <a:srgbClr val="00999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990600" y="228600"/>
            <a:ext cx="6477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Near IR image shows rings around Uranus and some of its moons</a:t>
            </a:r>
          </a:p>
        </p:txBody>
      </p:sp>
      <p:pic>
        <p:nvPicPr>
          <p:cNvPr id="180228" name="Picture 5" descr="uranusleft_nic_1126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95822"/>
            <a:ext cx="3537024" cy="49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9" name="Picture 6" descr="uranusright_nic_1126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00336"/>
            <a:ext cx="35179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64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5" name="Picture 2" descr="12-40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 r="3471" b="3118"/>
          <a:stretch/>
        </p:blipFill>
        <p:spPr bwMode="auto">
          <a:xfrm>
            <a:off x="1331640" y="1412776"/>
            <a:ext cx="6624736" cy="52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6" name="Text Box 3"/>
          <p:cNvSpPr txBox="1">
            <a:spLocks noChangeArrowheads="1"/>
          </p:cNvSpPr>
          <p:nvPr/>
        </p:nvSpPr>
        <p:spPr bwMode="auto">
          <a:xfrm>
            <a:off x="971600" y="132080"/>
            <a:ext cx="6781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Neptune</a:t>
            </a:r>
            <a:r>
              <a:rPr lang="en-CA" altLang="en-US" sz="32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’</a:t>
            </a:r>
            <a:r>
              <a:rPr lang="en-US" altLang="ja-JP" sz="32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s rings are narrow and bright with dusty regions</a:t>
            </a:r>
            <a:endParaRPr lang="en-US" altLang="en-US" sz="3200" dirty="0" smtClean="0">
              <a:solidFill>
                <a:srgbClr val="660066"/>
              </a:solidFill>
              <a:effectLst/>
              <a:latin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06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6" name="Text Box 3"/>
          <p:cNvSpPr txBox="1">
            <a:spLocks noChangeArrowheads="1"/>
          </p:cNvSpPr>
          <p:nvPr/>
        </p:nvSpPr>
        <p:spPr bwMode="auto">
          <a:xfrm>
            <a:off x="35496" y="107921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Origin of Rings (?)</a:t>
            </a:r>
            <a:endParaRPr lang="en-US" altLang="en-US" sz="4000" dirty="0" smtClean="0">
              <a:solidFill>
                <a:srgbClr val="660066"/>
              </a:solidFill>
              <a:effectLst/>
              <a:latin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4" name="Picture 9" descr="11_37_Figure_Un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3744" r="896" b="8839"/>
          <a:stretch/>
        </p:blipFill>
        <p:spPr bwMode="auto">
          <a:xfrm>
            <a:off x="35496" y="1052736"/>
            <a:ext cx="9076623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7377" y="3429000"/>
            <a:ext cx="907662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Many small moons inside Roche limit cannot accrete to larger moons.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These moons suffer continual impacts from meteorites (“sandblasting”) and occasional larger collisions</a:t>
            </a:r>
          </a:p>
          <a:p>
            <a:pPr marL="457200" indent="-45720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Saturn's </a:t>
            </a: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incredible rings may be an </a:t>
            </a:r>
            <a:r>
              <a:rPr lang="en-CA" altLang="en-US" sz="2800" dirty="0" smtClean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“accident” </a:t>
            </a:r>
            <a:r>
              <a:rPr lang="en-CA" altLang="en-US" sz="2800" dirty="0">
                <a:solidFill>
                  <a:srgbClr val="009999"/>
                </a:solidFill>
                <a:effectLst/>
                <a:latin typeface="Calibri" panose="020F0502020204030204" pitchFamily="34" charset="0"/>
              </a:rPr>
              <a:t>of our time.</a:t>
            </a:r>
          </a:p>
        </p:txBody>
      </p:sp>
    </p:spTree>
    <p:extLst>
      <p:ext uri="{BB962C8B-B14F-4D97-AF65-F5344CB8AC3E}">
        <p14:creationId xmlns:p14="http://schemas.microsoft.com/office/powerpoint/2010/main" val="386919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6" name="Text Box 3"/>
          <p:cNvSpPr txBox="1">
            <a:spLocks noChangeArrowheads="1"/>
          </p:cNvSpPr>
          <p:nvPr/>
        </p:nvSpPr>
        <p:spPr bwMode="auto">
          <a:xfrm>
            <a:off x="35495" y="107921"/>
            <a:ext cx="907662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4000" dirty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Small Bodies of </a:t>
            </a:r>
            <a:r>
              <a:rPr lang="en-CA" altLang="en-US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the </a:t>
            </a:r>
            <a:r>
              <a:rPr lang="en-CA" altLang="en-US" sz="4000" dirty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Solar System</a:t>
            </a:r>
          </a:p>
        </p:txBody>
      </p:sp>
      <p:pic>
        <p:nvPicPr>
          <p:cNvPr id="6" name="Picture 4" descr="innersolsys_0319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540060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892718" y="2852936"/>
            <a:ext cx="3219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the inner SS is filled with asteroids and other small bodies</a:t>
            </a:r>
            <a:endParaRPr lang="en-US" altLang="en-US" sz="2800" dirty="0" smtClean="0">
              <a:solidFill>
                <a:srgbClr val="9900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5043" y="980728"/>
            <a:ext cx="8137525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</a:t>
            </a:r>
            <a:r>
              <a:rPr lang="en-CA" altLang="en-US" dirty="0" smtClean="0"/>
              <a:t>steroids</a:t>
            </a:r>
          </a:p>
          <a:p>
            <a:pPr lvl="1" eaLnBrk="1" hangingPunct="1">
              <a:lnSpc>
                <a:spcPct val="90000"/>
              </a:lnSpc>
            </a:pPr>
            <a:r>
              <a:rPr lang="en-CA" altLang="en-US" sz="2800" dirty="0"/>
              <a:t>O</a:t>
            </a:r>
            <a:r>
              <a:rPr lang="en-CA" altLang="en-US" sz="2800" dirty="0" smtClean="0">
                <a:solidFill>
                  <a:srgbClr val="000066"/>
                </a:solidFill>
              </a:rPr>
              <a:t>rbits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S</a:t>
            </a:r>
            <a:r>
              <a:rPr lang="en-CA" altLang="en-US" sz="2800" dirty="0" err="1" smtClean="0">
                <a:solidFill>
                  <a:srgbClr val="000066"/>
                </a:solidFill>
              </a:rPr>
              <a:t>hapes</a:t>
            </a:r>
            <a:r>
              <a:rPr lang="en-CA" altLang="en-US" sz="2800" dirty="0" smtClean="0">
                <a:solidFill>
                  <a:srgbClr val="000066"/>
                </a:solidFill>
              </a:rPr>
              <a:t> and masses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M</a:t>
            </a:r>
            <a:r>
              <a:rPr lang="en-CA" altLang="en-US" dirty="0" err="1" smtClean="0"/>
              <a:t>eteors</a:t>
            </a:r>
            <a:r>
              <a:rPr lang="en-CA" altLang="en-US" dirty="0" smtClean="0"/>
              <a:t> and meteorites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66"/>
                </a:solidFill>
              </a:rPr>
              <a:t>C</a:t>
            </a:r>
            <a:r>
              <a:rPr lang="en-CA" altLang="en-US" sz="2800" dirty="0" err="1" smtClean="0">
                <a:solidFill>
                  <a:srgbClr val="000066"/>
                </a:solidFill>
              </a:rPr>
              <a:t>omposition</a:t>
            </a:r>
            <a:endParaRPr lang="en-CA" altLang="en-US" sz="2800" dirty="0" smtClean="0">
              <a:solidFill>
                <a:srgbClr val="000066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66"/>
                </a:solidFill>
              </a:rPr>
              <a:t>D</a:t>
            </a:r>
            <a:r>
              <a:rPr lang="en-CA" altLang="en-US" sz="2800" dirty="0" err="1" smtClean="0">
                <a:solidFill>
                  <a:srgbClr val="000066"/>
                </a:solidFill>
              </a:rPr>
              <a:t>estructive</a:t>
            </a:r>
            <a:r>
              <a:rPr lang="en-CA" altLang="en-US" sz="2800" dirty="0" smtClean="0">
                <a:solidFill>
                  <a:srgbClr val="000066"/>
                </a:solidFill>
              </a:rPr>
              <a:t> effects on Earth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C</a:t>
            </a:r>
            <a:r>
              <a:rPr lang="en-CA" altLang="en-US" dirty="0" err="1" smtClean="0"/>
              <a:t>omets</a:t>
            </a:r>
            <a:endParaRPr lang="en-CA" alt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66"/>
                </a:solidFill>
              </a:rPr>
              <a:t>S</a:t>
            </a:r>
            <a:r>
              <a:rPr lang="en-CA" altLang="en-US" sz="2800" dirty="0" err="1" smtClean="0">
                <a:solidFill>
                  <a:srgbClr val="000066"/>
                </a:solidFill>
              </a:rPr>
              <a:t>tructure</a:t>
            </a:r>
            <a:endParaRPr lang="en-CA" altLang="en-US" sz="2800" dirty="0" smtClean="0">
              <a:solidFill>
                <a:srgbClr val="000066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66"/>
                </a:solidFill>
              </a:rPr>
              <a:t>P</a:t>
            </a:r>
            <a:r>
              <a:rPr lang="en-CA" altLang="en-US" sz="2800" dirty="0" smtClean="0">
                <a:solidFill>
                  <a:srgbClr val="000066"/>
                </a:solidFill>
              </a:rPr>
              <a:t>lace of origin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</a:t>
            </a:r>
            <a:r>
              <a:rPr lang="en-US" altLang="en-US" dirty="0" smtClean="0"/>
              <a:t>warf planets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66"/>
                </a:solidFill>
              </a:rPr>
              <a:t>Pluto and its satellites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66"/>
                </a:solidFill>
              </a:rPr>
              <a:t>others…what is the definition of dwarf planet?</a:t>
            </a:r>
          </a:p>
          <a:p>
            <a:pPr lvl="2" eaLnBrk="1" hangingPunct="1">
              <a:lnSpc>
                <a:spcPct val="90000"/>
              </a:lnSpc>
            </a:pPr>
            <a:endParaRPr lang="en-CA" altLang="en-US" sz="2800" b="1" dirty="0" smtClean="0">
              <a:solidFill>
                <a:srgbClr val="FF0000"/>
              </a:solidFill>
              <a:latin typeface="Arial" pitchFamily="34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4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4000" b="1" dirty="0" smtClean="0">
              <a:solidFill>
                <a:srgbClr val="FF3300"/>
              </a:solidFill>
            </a:endParaRP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400" dirty="0" smtClean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5495" y="107921"/>
            <a:ext cx="907662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000000"/>
                    </a:outerShdw>
                  </a:cont>
                  <a:cont type="tree" name="">
                    <a:effect ref="fillLine"/>
                    <a:outerShdw dist="38100" dir="2700000" algn="tl">
                      <a:srgbClr val="000000"/>
                    </a:outerShdw>
                  </a:cont>
                  <a:effect ref="fillLine"/>
                </a:effectDag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4000" dirty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Small Bodies of </a:t>
            </a:r>
            <a:r>
              <a:rPr lang="en-CA" altLang="en-US" sz="4000" dirty="0" smtClean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the </a:t>
            </a:r>
            <a:r>
              <a:rPr lang="en-CA" altLang="en-US" sz="4000" dirty="0">
                <a:solidFill>
                  <a:srgbClr val="660066"/>
                </a:solidFill>
                <a:effectLst/>
                <a:latin typeface="Calibri" panose="020F0502020204030204" pitchFamily="34" charset="0"/>
                <a:cs typeface="Arial" pitchFamily="34" charset="0"/>
              </a:rPr>
              <a:t>Solar System</a:t>
            </a:r>
          </a:p>
        </p:txBody>
      </p:sp>
    </p:spTree>
    <p:extLst>
      <p:ext uri="{BB962C8B-B14F-4D97-AF65-F5344CB8AC3E}">
        <p14:creationId xmlns:p14="http://schemas.microsoft.com/office/powerpoint/2010/main" val="178175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487905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sz="2800" dirty="0" smtClean="0">
                <a:solidFill>
                  <a:srgbClr val="009999"/>
                </a:solidFill>
                <a:latin typeface="Calibri"/>
              </a:rPr>
              <a:t>E.g.: Getting to Mars is hard… </a:t>
            </a:r>
            <a:r>
              <a:rPr lang="en-CA" sz="2800" i="1" dirty="0" smtClean="0">
                <a:solidFill>
                  <a:srgbClr val="009999"/>
                </a:solidFill>
                <a:latin typeface="Calibri"/>
                <a:hlinkClick r:id="rId3" action="ppaction://hlinkfile"/>
              </a:rPr>
              <a:t>Curiosity’s 7 Minutes of Terror</a:t>
            </a:r>
            <a:endParaRPr lang="en-CA" sz="2800" i="1" dirty="0">
              <a:solidFill>
                <a:srgbClr val="009999"/>
              </a:solidFill>
              <a:latin typeface="Calibri"/>
            </a:endParaRPr>
          </a:p>
        </p:txBody>
      </p:sp>
      <p:pic>
        <p:nvPicPr>
          <p:cNvPr id="7" name="Picture 2" descr="http://upload.wikimedia.org/wikipedia/commons/4/49/First_360_color_panorama_from_the_Curosity_rov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" y="1196752"/>
            <a:ext cx="9108504" cy="298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53752" y="116632"/>
            <a:ext cx="8350696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 Spacecraft Exploration of the Planets</a:t>
            </a:r>
          </a:p>
        </p:txBody>
      </p:sp>
    </p:spTree>
    <p:extLst>
      <p:ext uri="{BB962C8B-B14F-4D97-AF65-F5344CB8AC3E}">
        <p14:creationId xmlns:p14="http://schemas.microsoft.com/office/powerpoint/2010/main" val="41611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2286000" cy="914400"/>
          </a:xfrm>
        </p:spPr>
        <p:txBody>
          <a:bodyPr/>
          <a:lstStyle/>
          <a:p>
            <a:pPr eaLnBrk="1" hangingPunct="1"/>
            <a:r>
              <a:rPr lang="en-US" altLang="en-US" smtClean="0"/>
              <a:t>Asteroids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764704"/>
            <a:ext cx="8871686" cy="5691336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leftovers of planet formation: small rocky bodies, no atmosphere, orbit the Sun</a:t>
            </a:r>
          </a:p>
          <a:p>
            <a:pPr eaLnBrk="1" hangingPunct="1"/>
            <a:r>
              <a:rPr lang="en-US" altLang="en-US" sz="2400" dirty="0" smtClean="0"/>
              <a:t>first (largest) asteroid, Ceres, found in 1801: now a </a:t>
            </a:r>
            <a:r>
              <a:rPr lang="en-US" altLang="en-US" sz="2400" dirty="0" smtClean="0">
                <a:solidFill>
                  <a:srgbClr val="CC0000"/>
                </a:solidFill>
              </a:rPr>
              <a:t>dwarf planet</a:t>
            </a:r>
            <a:r>
              <a:rPr lang="en-US" altLang="en-US" sz="2400" dirty="0" smtClean="0"/>
              <a:t>…</a:t>
            </a:r>
          </a:p>
          <a:p>
            <a:pPr lvl="1" eaLnBrk="1" hangingPunct="1"/>
            <a:r>
              <a:rPr lang="en-US" altLang="en-US" sz="2400" dirty="0" smtClean="0"/>
              <a:t>a = 2.77 AU,  P=4.6 years, diameter D = 940 km</a:t>
            </a:r>
          </a:p>
          <a:p>
            <a:pPr eaLnBrk="1" hangingPunct="1"/>
            <a:r>
              <a:rPr lang="en-US" altLang="en-US" sz="2400" dirty="0" smtClean="0"/>
              <a:t>150,000 now catalogued, probably &gt; 1 million with D &gt; 1 km</a:t>
            </a:r>
          </a:p>
          <a:p>
            <a:pPr eaLnBrk="1" hangingPunct="1"/>
            <a:r>
              <a:rPr lang="en-US" altLang="en-US" sz="2400" dirty="0" smtClean="0"/>
              <a:t>small asteroids more common than large; total mass &lt; small planet </a:t>
            </a:r>
          </a:p>
          <a:p>
            <a:pPr eaLnBrk="1" hangingPunct="1"/>
            <a:r>
              <a:rPr lang="en-US" altLang="en-US" sz="2400" dirty="0" smtClean="0"/>
              <a:t>most in </a:t>
            </a:r>
            <a:r>
              <a:rPr lang="en-CA" altLang="en-US" sz="2400" dirty="0" smtClean="0"/>
              <a:t>“</a:t>
            </a:r>
            <a:r>
              <a:rPr lang="en-US" altLang="ja-JP" sz="2400" dirty="0" smtClean="0"/>
              <a:t>Asteroid Belt</a:t>
            </a:r>
            <a:r>
              <a:rPr lang="en-CA" altLang="ja-JP" sz="2400" dirty="0" smtClean="0"/>
              <a:t>”</a:t>
            </a:r>
            <a:r>
              <a:rPr lang="en-US" altLang="ja-JP" sz="2400" dirty="0" smtClean="0"/>
              <a:t> at a = 2-3.3 AU mostly low eccentricities</a:t>
            </a:r>
          </a:p>
          <a:p>
            <a:pPr eaLnBrk="1" hangingPunct="1"/>
            <a:r>
              <a:rPr lang="en-US" altLang="en-US" sz="2400" dirty="0" smtClean="0"/>
              <a:t>a few have </a:t>
            </a:r>
            <a:r>
              <a:rPr lang="en-CA" altLang="en-US" sz="2400" dirty="0" smtClean="0">
                <a:solidFill>
                  <a:srgbClr val="CC0000"/>
                </a:solidFill>
              </a:rPr>
              <a:t>“</a:t>
            </a:r>
            <a:r>
              <a:rPr lang="en-US" altLang="ja-JP" sz="2400" dirty="0" smtClean="0">
                <a:solidFill>
                  <a:srgbClr val="CC0000"/>
                </a:solidFill>
              </a:rPr>
              <a:t>Earth-crossing”</a:t>
            </a:r>
            <a:r>
              <a:rPr lang="en-US" altLang="ja-JP" sz="2400" dirty="0" smtClean="0"/>
              <a:t> orbits, most have D &lt; 1 km </a:t>
            </a:r>
          </a:p>
          <a:p>
            <a:pPr eaLnBrk="1" hangingPunct="1"/>
            <a:r>
              <a:rPr lang="en-US" altLang="en-US" sz="2400" dirty="0" smtClean="0">
                <a:solidFill>
                  <a:srgbClr val="CC0000"/>
                </a:solidFill>
              </a:rPr>
              <a:t>Trojan</a:t>
            </a:r>
            <a:r>
              <a:rPr lang="en-US" altLang="en-US" sz="2400" b="1" dirty="0" smtClean="0"/>
              <a:t> </a:t>
            </a:r>
            <a:r>
              <a:rPr lang="en-US" altLang="en-US" sz="2400" dirty="0" smtClean="0"/>
              <a:t>asteroids are in Jupiter’s orbit: i.e. a=5.2AU</a:t>
            </a:r>
            <a:endParaRPr lang="en-US" altLang="en-US" sz="2400" b="1" dirty="0" smtClean="0"/>
          </a:p>
          <a:p>
            <a:pPr eaLnBrk="1" hangingPunct="1"/>
            <a:r>
              <a:rPr lang="en-US" altLang="en-US" sz="2400" dirty="0" smtClean="0"/>
              <a:t>orbital </a:t>
            </a:r>
            <a:r>
              <a:rPr lang="en-US" altLang="en-US" sz="2400" dirty="0" smtClean="0">
                <a:solidFill>
                  <a:srgbClr val="CC0000"/>
                </a:solidFill>
              </a:rPr>
              <a:t>resonances</a:t>
            </a:r>
            <a:r>
              <a:rPr lang="en-US" altLang="en-US" sz="2400" b="1" dirty="0" smtClean="0">
                <a:solidFill>
                  <a:srgbClr val="FF3300"/>
                </a:solidFill>
              </a:rPr>
              <a:t> </a:t>
            </a:r>
            <a:r>
              <a:rPr lang="en-US" altLang="en-US" sz="2400" dirty="0" smtClean="0"/>
              <a:t>with Jupiter alter orbits</a:t>
            </a:r>
          </a:p>
          <a:p>
            <a:pPr eaLnBrk="1" hangingPunct="1"/>
            <a:r>
              <a:rPr lang="en-US" altLang="en-US" sz="2400" dirty="0" smtClean="0"/>
              <a:t>three types are </a:t>
            </a:r>
            <a:r>
              <a:rPr lang="en-US" altLang="en-US" sz="2400" i="1" dirty="0" smtClean="0"/>
              <a:t>roughly:</a:t>
            </a:r>
            <a:r>
              <a:rPr lang="en-US" altLang="en-US" sz="2400" dirty="0" smtClean="0"/>
              <a:t> </a:t>
            </a:r>
            <a:br>
              <a:rPr lang="en-US" altLang="en-US" sz="2400" dirty="0" smtClean="0"/>
            </a:br>
            <a:r>
              <a:rPr lang="en-US" altLang="en-US" sz="2400" u="sng" dirty="0" smtClean="0"/>
              <a:t>carbonaceous</a:t>
            </a:r>
            <a:r>
              <a:rPr lang="en-US" altLang="en-US" sz="2400" dirty="0" smtClean="0"/>
              <a:t> (very dark, carbon, 75% of all), </a:t>
            </a:r>
            <a:br>
              <a:rPr lang="en-US" altLang="en-US" sz="2400" dirty="0" smtClean="0"/>
            </a:br>
            <a:r>
              <a:rPr lang="en-US" altLang="en-US" sz="2400" u="sng" dirty="0" smtClean="0"/>
              <a:t>siliceous</a:t>
            </a:r>
            <a:r>
              <a:rPr lang="en-US" altLang="en-US" sz="2400" dirty="0" smtClean="0"/>
              <a:t> (silicates, 15%),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2400" u="sng" dirty="0" smtClean="0"/>
              <a:t>metallic</a:t>
            </a:r>
            <a:r>
              <a:rPr lang="en-US" altLang="en-US" sz="2400" dirty="0" smtClean="0"/>
              <a:t> (iron, rarest type)</a:t>
            </a:r>
          </a:p>
          <a:p>
            <a:pPr eaLnBrk="1" hangingPunct="1"/>
            <a:endParaRPr lang="en-US" altLang="en-US" sz="2400" b="1" dirty="0" smtClean="0">
              <a:cs typeface="Times New Roman" pitchFamily="18" charset="0"/>
            </a:endParaRPr>
          </a:p>
        </p:txBody>
      </p:sp>
      <p:pic>
        <p:nvPicPr>
          <p:cNvPr id="6" name="Picture 11" descr="07_12_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186" y="4684449"/>
            <a:ext cx="2537046" cy="21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39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2" descr="13-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3266" b="3588"/>
          <a:stretch/>
        </p:blipFill>
        <p:spPr bwMode="auto">
          <a:xfrm>
            <a:off x="212150" y="1016057"/>
            <a:ext cx="5689800" cy="561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 Box 3"/>
          <p:cNvSpPr txBox="1">
            <a:spLocks noChangeArrowheads="1"/>
          </p:cNvSpPr>
          <p:nvPr/>
        </p:nvSpPr>
        <p:spPr bwMode="auto">
          <a:xfrm>
            <a:off x="233025" y="114240"/>
            <a:ext cx="84552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Distribution of asteroids: </a:t>
            </a:r>
            <a:r>
              <a:rPr lang="en-CA" altLang="en-US" sz="2800" dirty="0" err="1" smtClean="0">
                <a:solidFill>
                  <a:srgbClr val="990099"/>
                </a:solidFill>
                <a:latin typeface="Calibri" panose="020F0502020204030204" pitchFamily="34" charset="0"/>
              </a:rPr>
              <a:t>semimajor</a:t>
            </a:r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 axes mainly 2-3.5AU</a:t>
            </a:r>
            <a:endParaRPr lang="en-US" altLang="en-US" sz="2800" dirty="0" smtClean="0">
              <a:solidFill>
                <a:srgbClr val="990099"/>
              </a:solidFill>
              <a:latin typeface="Calibri" panose="020F0502020204030204" pitchFamily="34" charset="0"/>
            </a:endParaRPr>
          </a:p>
        </p:txBody>
      </p:sp>
      <p:sp>
        <p:nvSpPr>
          <p:cNvPr id="57349" name="Text Box 4"/>
          <p:cNvSpPr txBox="1">
            <a:spLocks noChangeArrowheads="1"/>
          </p:cNvSpPr>
          <p:nvPr/>
        </p:nvSpPr>
        <p:spPr bwMode="auto">
          <a:xfrm>
            <a:off x="6260740" y="3068960"/>
            <a:ext cx="2743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Trojan asteroids: Lagrange points L4 and L5 at </a:t>
            </a:r>
            <a:r>
              <a:rPr lang="en-US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±60</a:t>
            </a:r>
            <a:r>
              <a:rPr lang="en-US" altLang="en-US" baseline="30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o</a:t>
            </a:r>
          </a:p>
        </p:txBody>
      </p:sp>
      <p:sp>
        <p:nvSpPr>
          <p:cNvPr id="57350" name="Text Box 5"/>
          <p:cNvSpPr txBox="1">
            <a:spLocks noChangeArrowheads="1"/>
          </p:cNvSpPr>
          <p:nvPr/>
        </p:nvSpPr>
        <p:spPr bwMode="auto">
          <a:xfrm>
            <a:off x="6084168" y="908720"/>
            <a:ext cx="309634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Some asteroids have more eccentric orbits bringing them inside Earth’s orbit or beyond Jupiter’s</a:t>
            </a:r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52" y="4269289"/>
            <a:ext cx="2773080" cy="236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10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2" descr="13-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589" r="6363" b="2867"/>
          <a:stretch/>
        </p:blipFill>
        <p:spPr bwMode="auto">
          <a:xfrm>
            <a:off x="220440" y="1440734"/>
            <a:ext cx="5496560" cy="458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251520" y="313492"/>
            <a:ext cx="8305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Orbital resonances with Jupiter</a:t>
            </a:r>
            <a:endParaRPr lang="en-US" altLang="en-US" sz="2800" dirty="0" smtClean="0">
              <a:solidFill>
                <a:srgbClr val="990099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940152" y="1428590"/>
            <a:ext cx="302433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Asteroids in orbital resonance with Jupiter experience periodic nudges.</a:t>
            </a:r>
          </a:p>
          <a:p>
            <a:pPr eaLnBrk="1" hangingPunct="1"/>
            <a:endParaRPr lang="en-CA" altLang="en-US" sz="2800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Eventually, those nudges move asteroids out of resonant orbits, leaving gaps in the asteroid belt.</a:t>
            </a:r>
          </a:p>
        </p:txBody>
      </p:sp>
    </p:spTree>
    <p:extLst>
      <p:ext uri="{BB962C8B-B14F-4D97-AF65-F5344CB8AC3E}">
        <p14:creationId xmlns:p14="http://schemas.microsoft.com/office/powerpoint/2010/main" val="84049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2" descr="13-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3" r="13267" b="3588"/>
          <a:stretch/>
        </p:blipFill>
        <p:spPr bwMode="auto">
          <a:xfrm>
            <a:off x="117480" y="1002873"/>
            <a:ext cx="5270076" cy="51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 Box 3"/>
          <p:cNvSpPr txBox="1">
            <a:spLocks noChangeArrowheads="1"/>
          </p:cNvSpPr>
          <p:nvPr/>
        </p:nvSpPr>
        <p:spPr bwMode="auto">
          <a:xfrm>
            <a:off x="233025" y="114240"/>
            <a:ext cx="34058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Origin of Asteroid Belt</a:t>
            </a:r>
            <a:endParaRPr lang="en-US" altLang="en-US" sz="2800" dirty="0" smtClean="0">
              <a:solidFill>
                <a:srgbClr val="990099"/>
              </a:solidFill>
              <a:latin typeface="Calibri" panose="020F0502020204030204" pitchFamily="34" charset="0"/>
            </a:endParaRPr>
          </a:p>
        </p:txBody>
      </p:sp>
      <p:sp>
        <p:nvSpPr>
          <p:cNvPr id="57350" name="Text Box 5"/>
          <p:cNvSpPr txBox="1">
            <a:spLocks noChangeArrowheads="1"/>
          </p:cNvSpPr>
          <p:nvPr/>
        </p:nvSpPr>
        <p:spPr bwMode="auto">
          <a:xfrm>
            <a:off x="5652120" y="1004793"/>
            <a:ext cx="3096344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Rocky </a:t>
            </a:r>
            <a:r>
              <a:rPr lang="en-CA" altLang="en-US" dirty="0" err="1">
                <a:solidFill>
                  <a:srgbClr val="009999"/>
                </a:solidFill>
                <a:latin typeface="Calibri" panose="020F0502020204030204" pitchFamily="34" charset="0"/>
              </a:rPr>
              <a:t>planetesimals</a:t>
            </a:r>
            <a: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 between Mars and Jupiter did not accrete into a planet.</a:t>
            </a:r>
          </a:p>
          <a:p>
            <a:pPr eaLnBrk="1" hangingPunct="1"/>
            <a:endParaRPr lang="en-CA" altLang="en-US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CA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Why?</a:t>
            </a:r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 Jupiter's </a:t>
            </a:r>
            <a: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gravity, through influence of orbital resonances, stirred up asteroid orbits and prevented their accretion into a planet.</a:t>
            </a:r>
          </a:p>
        </p:txBody>
      </p:sp>
    </p:spTree>
    <p:extLst>
      <p:ext uri="{BB962C8B-B14F-4D97-AF65-F5344CB8AC3E}">
        <p14:creationId xmlns:p14="http://schemas.microsoft.com/office/powerpoint/2010/main" val="284995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4" descr="12-0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08" b="21381"/>
          <a:stretch>
            <a:fillRect/>
          </a:stretch>
        </p:blipFill>
        <p:spPr bwMode="auto">
          <a:xfrm>
            <a:off x="1600200" y="1143000"/>
            <a:ext cx="2819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5" descr="12-02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02" b="22870"/>
          <a:stretch>
            <a:fillRect/>
          </a:stretch>
        </p:blipFill>
        <p:spPr bwMode="auto">
          <a:xfrm>
            <a:off x="4572000" y="1143000"/>
            <a:ext cx="2667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6" descr="12-02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97" b="22519"/>
          <a:stretch>
            <a:fillRect/>
          </a:stretch>
        </p:blipFill>
        <p:spPr bwMode="auto">
          <a:xfrm>
            <a:off x="1752600" y="3657600"/>
            <a:ext cx="2590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7" descr="12-02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37" b="19963"/>
          <a:stretch>
            <a:fillRect/>
          </a:stretch>
        </p:blipFill>
        <p:spPr bwMode="auto">
          <a:xfrm>
            <a:off x="4572000" y="3657600"/>
            <a:ext cx="2895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Text Box 8"/>
          <p:cNvSpPr txBox="1">
            <a:spLocks noChangeArrowheads="1"/>
          </p:cNvSpPr>
          <p:nvPr/>
        </p:nvSpPr>
        <p:spPr bwMode="auto">
          <a:xfrm>
            <a:off x="152400" y="0"/>
            <a:ext cx="8991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asteroid sizes determined in many ways (brightness, reflectivity, </a:t>
            </a:r>
            <a:r>
              <a:rPr lang="en-CA" altLang="en-US" sz="2800" dirty="0" err="1" smtClean="0">
                <a:solidFill>
                  <a:srgbClr val="990099"/>
                </a:solidFill>
                <a:latin typeface="Calibri" panose="020F0502020204030204" pitchFamily="34" charset="0"/>
              </a:rPr>
              <a:t>etc</a:t>
            </a:r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)... </a:t>
            </a:r>
            <a:r>
              <a:rPr lang="en-CA" altLang="en-US" sz="2800" dirty="0">
                <a:solidFill>
                  <a:srgbClr val="990099"/>
                </a:solidFill>
                <a:latin typeface="Calibri" panose="020F0502020204030204" pitchFamily="34" charset="0"/>
              </a:rPr>
              <a:t>c</a:t>
            </a:r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an confirm with spacecraft </a:t>
            </a:r>
            <a:r>
              <a:rPr lang="en-CA" altLang="en-US" sz="2800" dirty="0" err="1" smtClean="0">
                <a:solidFill>
                  <a:srgbClr val="990099"/>
                </a:solidFill>
                <a:latin typeface="Calibri" panose="020F0502020204030204" pitchFamily="34" charset="0"/>
              </a:rPr>
              <a:t>closeups</a:t>
            </a:r>
            <a:endParaRPr lang="en-US" altLang="en-US" sz="2800" dirty="0" smtClean="0">
              <a:solidFill>
                <a:srgbClr val="990099"/>
              </a:solidFill>
              <a:latin typeface="Calibri" panose="020F0502020204030204" pitchFamily="34" charset="0"/>
            </a:endParaRPr>
          </a:p>
        </p:txBody>
      </p:sp>
      <p:sp>
        <p:nvSpPr>
          <p:cNvPr id="61448" name="Text Box 9"/>
          <p:cNvSpPr txBox="1">
            <a:spLocks noChangeArrowheads="1"/>
          </p:cNvSpPr>
          <p:nvPr/>
        </p:nvSpPr>
        <p:spPr bwMode="auto">
          <a:xfrm>
            <a:off x="381000" y="1905000"/>
            <a:ext cx="113858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Gaspra</a:t>
            </a:r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:</a:t>
            </a:r>
          </a:p>
          <a:p>
            <a:pPr eaLnBrk="1" hangingPunct="1"/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16km</a:t>
            </a:r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61449" name="Text Box 10"/>
          <p:cNvSpPr txBox="1">
            <a:spLocks noChangeArrowheads="1"/>
          </p:cNvSpPr>
          <p:nvPr/>
        </p:nvSpPr>
        <p:spPr bwMode="auto">
          <a:xfrm>
            <a:off x="7467600" y="1904999"/>
            <a:ext cx="8803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Ida: </a:t>
            </a:r>
          </a:p>
          <a:p>
            <a:pPr eaLnBrk="1" hangingPunct="1"/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53km</a:t>
            </a:r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61450" name="Text Box 11"/>
          <p:cNvSpPr txBox="1">
            <a:spLocks noChangeArrowheads="1"/>
          </p:cNvSpPr>
          <p:nvPr/>
        </p:nvSpPr>
        <p:spPr bwMode="auto">
          <a:xfrm>
            <a:off x="7620000" y="4191000"/>
            <a:ext cx="8803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Eros: </a:t>
            </a:r>
          </a:p>
          <a:p>
            <a:pPr eaLnBrk="1" hangingPunct="1"/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40km</a:t>
            </a:r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61451" name="Text Box 12"/>
          <p:cNvSpPr txBox="1">
            <a:spLocks noChangeArrowheads="1"/>
          </p:cNvSpPr>
          <p:nvPr/>
        </p:nvSpPr>
        <p:spPr bwMode="auto">
          <a:xfrm>
            <a:off x="228600" y="4267200"/>
            <a:ext cx="14641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Mathilde</a:t>
            </a:r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: </a:t>
            </a:r>
          </a:p>
          <a:p>
            <a:pPr eaLnBrk="1" hangingPunct="1"/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59km</a:t>
            </a:r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2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5"/>
          <p:cNvSpPr>
            <a:spLocks noGrp="1" noChangeArrowheads="1"/>
          </p:cNvSpPr>
          <p:nvPr>
            <p:ph type="title"/>
          </p:nvPr>
        </p:nvSpPr>
        <p:spPr>
          <a:xfrm>
            <a:off x="323528" y="57944"/>
            <a:ext cx="8604448" cy="1066800"/>
          </a:xfrm>
        </p:spPr>
        <p:txBody>
          <a:bodyPr/>
          <a:lstStyle/>
          <a:p>
            <a:pPr eaLnBrk="1" hangingPunct="1"/>
            <a:r>
              <a:rPr lang="en-CA" altLang="en-US" dirty="0" smtClean="0"/>
              <a:t>masses determined from binary asteroids + </a:t>
            </a:r>
            <a:r>
              <a:rPr lang="en-CA" altLang="en-US" dirty="0" err="1" smtClean="0"/>
              <a:t>Kepler</a:t>
            </a:r>
            <a:r>
              <a:rPr lang="en-CA" altLang="en-US" dirty="0" smtClean="0"/>
              <a:t> </a:t>
            </a:r>
            <a:r>
              <a:rPr lang="en-CA" altLang="en-US" dirty="0" smtClean="0">
                <a:solidFill>
                  <a:srgbClr val="009999"/>
                </a:solidFill>
                <a:sym typeface="Wingdings" panose="05000000000000000000" pitchFamily="2" charset="2"/>
              </a:rPr>
              <a:t></a:t>
            </a:r>
            <a:r>
              <a:rPr lang="en-CA" altLang="en-US" dirty="0" smtClean="0">
                <a:solidFill>
                  <a:srgbClr val="009999"/>
                </a:solidFill>
              </a:rPr>
              <a:t> densities too...</a:t>
            </a:r>
            <a:endParaRPr lang="en-US" altLang="en-US" dirty="0" smtClean="0">
              <a:solidFill>
                <a:srgbClr val="009999"/>
              </a:solidFill>
            </a:endParaRPr>
          </a:p>
        </p:txBody>
      </p:sp>
      <p:pic>
        <p:nvPicPr>
          <p:cNvPr id="63492" name="Picture 4" descr="12-0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1"/>
          <a:stretch>
            <a:fillRect/>
          </a:stretch>
        </p:blipFill>
        <p:spPr>
          <a:xfrm>
            <a:off x="533400" y="1752600"/>
            <a:ext cx="3352800" cy="3352800"/>
          </a:xfrm>
          <a:noFill/>
        </p:spPr>
      </p:pic>
      <p:pic>
        <p:nvPicPr>
          <p:cNvPr id="63493" name="Picture 7" descr="idadactyl_galileo_0630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804988"/>
            <a:ext cx="3886200" cy="2986087"/>
          </a:xfrm>
          <a:noFill/>
        </p:spPr>
      </p:pic>
      <p:sp>
        <p:nvSpPr>
          <p:cNvPr id="63494" name="Text Box 9"/>
          <p:cNvSpPr txBox="1">
            <a:spLocks noChangeArrowheads="1"/>
          </p:cNvSpPr>
          <p:nvPr/>
        </p:nvSpPr>
        <p:spPr bwMode="auto">
          <a:xfrm>
            <a:off x="5781161" y="1311151"/>
            <a:ext cx="1959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Ida and Dactyl</a:t>
            </a:r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63495" name="Text Box 10"/>
          <p:cNvSpPr txBox="1">
            <a:spLocks noChangeArrowheads="1"/>
          </p:cNvSpPr>
          <p:nvPr/>
        </p:nvSpPr>
        <p:spPr bwMode="auto">
          <a:xfrm>
            <a:off x="1115616" y="1265238"/>
            <a:ext cx="21954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Eugenia + moon</a:t>
            </a:r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63496" name="Text Box 11"/>
          <p:cNvSpPr txBox="1">
            <a:spLocks noChangeArrowheads="1"/>
          </p:cNvSpPr>
          <p:nvPr/>
        </p:nvSpPr>
        <p:spPr bwMode="auto">
          <a:xfrm>
            <a:off x="1371600" y="5363170"/>
            <a:ext cx="6705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Densities 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range of composition and structure: rubble, rock, metal, ice</a:t>
            </a: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6" descr="Vesta_from_Da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Box 7"/>
          <p:cNvSpPr txBox="1">
            <a:spLocks noChangeArrowheads="1"/>
          </p:cNvSpPr>
          <p:nvPr/>
        </p:nvSpPr>
        <p:spPr bwMode="auto">
          <a:xfrm>
            <a:off x="107950" y="404813"/>
            <a:ext cx="2735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Vesta</a:t>
            </a:r>
            <a:r>
              <a:rPr lang="en-US" alt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 from Dawn</a:t>
            </a:r>
          </a:p>
          <a:p>
            <a:pPr eaLnBrk="1" hangingPunct="1"/>
            <a:r>
              <a:rPr lang="en-US" altLang="en-US" sz="12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Launched 2007, reached </a:t>
            </a:r>
            <a:r>
              <a:rPr lang="en-US" altLang="en-US" sz="12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Vesta</a:t>
            </a:r>
            <a:r>
              <a:rPr lang="en-US" altLang="en-US" sz="12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July 2011, departure July 2012 for Ceres – arrival in July 2015</a:t>
            </a:r>
          </a:p>
          <a:p>
            <a:pPr eaLnBrk="1" hangingPunct="1"/>
            <a:endParaRPr lang="en-US" altLang="en-US" sz="12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9990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4" name="Picture 3" descr="vestaslide_dawn_10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2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Box 4"/>
          <p:cNvSpPr txBox="1">
            <a:spLocks noChangeArrowheads="1"/>
          </p:cNvSpPr>
          <p:nvPr/>
        </p:nvSpPr>
        <p:spPr bwMode="auto">
          <a:xfrm>
            <a:off x="179388" y="333375"/>
            <a:ext cx="27368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Vesta</a:t>
            </a:r>
            <a:r>
              <a:rPr lang="en-US" alt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- </a:t>
            </a:r>
            <a:r>
              <a:rPr lang="en-US" altLang="en-US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closeup</a:t>
            </a:r>
            <a:r>
              <a:rPr lang="en-US" alt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 from Dawn in late 2011, showing landslide</a:t>
            </a:r>
          </a:p>
        </p:txBody>
      </p:sp>
    </p:spTree>
    <p:extLst>
      <p:ext uri="{BB962C8B-B14F-4D97-AF65-F5344CB8AC3E}">
        <p14:creationId xmlns:p14="http://schemas.microsoft.com/office/powerpoint/2010/main" val="149112093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0"/>
            <a:ext cx="60960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Meteors and Meteorites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8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1520" y="1052736"/>
                <a:ext cx="7772400" cy="5386536"/>
              </a:xfrm>
            </p:spPr>
            <p:txBody>
              <a:bodyPr/>
              <a:lstStyle/>
              <a:p>
                <a:pPr eaLnBrk="1" hangingPunct="1"/>
                <a:r>
                  <a:rPr lang="en-CA" altLang="en-US" b="1" dirty="0" smtClean="0"/>
                  <a:t>Meteorite: </a:t>
                </a:r>
                <a:r>
                  <a:rPr lang="en-CA" altLang="en-US" dirty="0"/>
                  <a:t>a rock from space that falls through </a:t>
                </a:r>
                <a:r>
                  <a:rPr lang="en-CA" altLang="en-US" dirty="0" smtClean="0"/>
                  <a:t>Earth’s atmosphere</a:t>
                </a:r>
                <a:endParaRPr lang="en-CA" altLang="en-US" b="1" dirty="0"/>
              </a:p>
              <a:p>
                <a:pPr eaLnBrk="1" hangingPunct="1"/>
                <a:r>
                  <a:rPr lang="en-CA" altLang="en-US" b="1" dirty="0"/>
                  <a:t>Meteor: </a:t>
                </a:r>
                <a:r>
                  <a:rPr lang="en-CA" altLang="en-US" dirty="0"/>
                  <a:t>the bright trail left by a </a:t>
                </a:r>
                <a:r>
                  <a:rPr lang="en-CA" altLang="en-US" dirty="0" smtClean="0"/>
                  <a:t>meteorite (</a:t>
                </a:r>
                <a:r>
                  <a:rPr lang="en-CA" altLang="ja-JP" dirty="0" smtClean="0"/>
                  <a:t>“</a:t>
                </a:r>
                <a:r>
                  <a:rPr lang="en-US" altLang="ja-JP" dirty="0" smtClean="0"/>
                  <a:t>shooting star”)</a:t>
                </a:r>
              </a:p>
              <a:p>
                <a:pPr eaLnBrk="1" hangingPunct="1"/>
                <a:r>
                  <a:rPr lang="en-US" altLang="en-US" b="1" dirty="0" smtClean="0"/>
                  <a:t>Meteorite types</a:t>
                </a:r>
                <a:r>
                  <a:rPr lang="en-US" altLang="en-US" dirty="0" smtClean="0"/>
                  <a:t>: mostly same as asteroid types: </a:t>
                </a:r>
              </a:p>
              <a:p>
                <a:pPr lvl="1" eaLnBrk="1" hangingPunct="1"/>
                <a:r>
                  <a:rPr lang="en-CA" altLang="en-US" b="1" dirty="0"/>
                  <a:t>Primitive</a:t>
                </a:r>
                <a:r>
                  <a:rPr lang="en-CA" altLang="en-US" dirty="0"/>
                  <a:t>: unchanged in composition since they first formed 4.6 billion years </a:t>
                </a:r>
                <a:r>
                  <a:rPr lang="en-CA" altLang="en-US" dirty="0" smtClean="0"/>
                  <a:t>ago (history!)</a:t>
                </a:r>
              </a:p>
              <a:p>
                <a:pPr lvl="1" eaLnBrk="1" hangingPunct="1"/>
                <a:r>
                  <a:rPr lang="en-CA" altLang="en-US" b="1" dirty="0"/>
                  <a:t>Processed</a:t>
                </a:r>
                <a:r>
                  <a:rPr lang="en-CA" altLang="en-US" dirty="0"/>
                  <a:t>: younger; have experienced processes like volcanism or </a:t>
                </a:r>
                <a:r>
                  <a:rPr lang="en-CA" altLang="en-US" dirty="0" smtClean="0"/>
                  <a:t>differentiation</a:t>
                </a:r>
                <a:endParaRPr lang="en-CA" altLang="en-US" dirty="0"/>
              </a:p>
              <a:p>
                <a:pPr eaLnBrk="1" hangingPunct="1"/>
                <a:r>
                  <a:rPr lang="en-US" altLang="en-US" dirty="0" smtClean="0"/>
                  <a:t>largest meteorite found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  <a:cs typeface="Times New Roman" pitchFamily="18" charset="0"/>
                      </a:rPr>
                      <m:t>~</m:t>
                    </m:r>
                  </m:oMath>
                </a14:m>
                <a:r>
                  <a:rPr lang="en-US" altLang="en-US" dirty="0" smtClean="0">
                    <a:cs typeface="Times New Roman" pitchFamily="18" charset="0"/>
                  </a:rPr>
                  <a:t> 2000 kg</a:t>
                </a:r>
              </a:p>
              <a:p>
                <a:pPr eaLnBrk="1" hangingPunct="1"/>
                <a:r>
                  <a:rPr lang="en-US" altLang="en-US" dirty="0" smtClean="0">
                    <a:cs typeface="Times New Roman" pitchFamily="18" charset="0"/>
                  </a:rPr>
                  <a:t>organic materials found in some</a:t>
                </a:r>
              </a:p>
            </p:txBody>
          </p:sp>
        </mc:Choice>
        <mc:Fallback xmlns="">
          <p:sp>
            <p:nvSpPr>
              <p:cNvPr id="6758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1052736"/>
                <a:ext cx="7772400" cy="5386536"/>
              </a:xfrm>
              <a:blipFill rotWithShape="1">
                <a:blip r:embed="rId3"/>
                <a:stretch>
                  <a:fillRect l="-1333" t="-10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869160"/>
            <a:ext cx="2670784" cy="1856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0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2" descr="AAAKKSK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72816"/>
            <a:ext cx="8763000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Text Box 3"/>
          <p:cNvSpPr txBox="1">
            <a:spLocks noChangeArrowheads="1"/>
          </p:cNvSpPr>
          <p:nvPr/>
        </p:nvSpPr>
        <p:spPr bwMode="auto">
          <a:xfrm>
            <a:off x="228600" y="381000"/>
            <a:ext cx="8458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1" dirty="0" smtClean="0">
                <a:solidFill>
                  <a:srgbClr val="990099"/>
                </a:solidFill>
                <a:latin typeface="Calibri" panose="020F0502020204030204" pitchFamily="34" charset="0"/>
              </a:rPr>
              <a:t>meteor</a:t>
            </a:r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: a bright streak produced when a piece of interplanetary debris heats the atmosphere </a:t>
            </a:r>
            <a:endParaRPr lang="en-US" altLang="en-US" sz="2800" dirty="0" smtClean="0">
              <a:solidFill>
                <a:srgbClr val="9900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74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en-US" sz="4000" dirty="0" smtClean="0"/>
              <a:t>Solar System—Earth</a:t>
            </a:r>
            <a:endParaRPr lang="en-US" sz="4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989183"/>
            <a:ext cx="8137525" cy="4572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kern="0" dirty="0" smtClean="0">
                <a:latin typeface="Calibri"/>
              </a:rPr>
              <a:t>Earth</a:t>
            </a:r>
          </a:p>
          <a:p>
            <a:pPr lvl="1" eaLnBrk="1" hangingPunct="1"/>
            <a:r>
              <a:rPr lang="en-US" altLang="en-US" sz="2800" kern="0" dirty="0">
                <a:latin typeface="Calibri"/>
              </a:rPr>
              <a:t>P</a:t>
            </a:r>
            <a:r>
              <a:rPr lang="en-US" altLang="en-US" sz="2800" kern="0" dirty="0" smtClean="0">
                <a:latin typeface="Calibri"/>
              </a:rPr>
              <a:t>rototype </a:t>
            </a:r>
            <a:r>
              <a:rPr lang="ja-JP" altLang="en-US" sz="2800" kern="0" dirty="0" smtClean="0">
                <a:latin typeface="Calibri"/>
              </a:rPr>
              <a:t>“</a:t>
            </a:r>
            <a:r>
              <a:rPr lang="en-US" altLang="ja-JP" sz="2800" kern="0" dirty="0" smtClean="0">
                <a:latin typeface="Calibri"/>
              </a:rPr>
              <a:t>terrestrial</a:t>
            </a:r>
            <a:r>
              <a:rPr lang="ja-JP" altLang="en-US" sz="2800" kern="0" dirty="0" smtClean="0">
                <a:latin typeface="Calibri"/>
              </a:rPr>
              <a:t>”</a:t>
            </a:r>
            <a:r>
              <a:rPr lang="en-US" altLang="ja-JP" sz="2800" kern="0" dirty="0" smtClean="0">
                <a:latin typeface="Calibri"/>
              </a:rPr>
              <a:t> planet</a:t>
            </a:r>
          </a:p>
          <a:p>
            <a:pPr lvl="1" eaLnBrk="1" hangingPunct="1"/>
            <a:r>
              <a:rPr lang="en-US" altLang="en-US" sz="2800" kern="0" dirty="0" smtClean="0">
                <a:latin typeface="Calibri"/>
              </a:rPr>
              <a:t>Interior</a:t>
            </a:r>
          </a:p>
          <a:p>
            <a:pPr lvl="1" eaLnBrk="1" hangingPunct="1"/>
            <a:r>
              <a:rPr lang="en-US" altLang="en-US" sz="2800" kern="0" dirty="0">
                <a:latin typeface="Calibri"/>
              </a:rPr>
              <a:t>M</a:t>
            </a:r>
            <a:r>
              <a:rPr lang="en-US" altLang="en-US" sz="2800" kern="0" dirty="0" smtClean="0">
                <a:latin typeface="Calibri"/>
              </a:rPr>
              <a:t>agnetic fields</a:t>
            </a:r>
          </a:p>
          <a:p>
            <a:pPr lvl="1" eaLnBrk="1" hangingPunct="1"/>
            <a:r>
              <a:rPr lang="en-US" altLang="en-US" sz="2800" kern="0" dirty="0">
                <a:latin typeface="Calibri"/>
              </a:rPr>
              <a:t>S</a:t>
            </a:r>
            <a:r>
              <a:rPr lang="en-US" altLang="en-US" sz="2800" kern="0" dirty="0" smtClean="0">
                <a:latin typeface="Calibri"/>
              </a:rPr>
              <a:t>urface</a:t>
            </a:r>
          </a:p>
          <a:p>
            <a:pPr lvl="1" eaLnBrk="1" hangingPunct="1"/>
            <a:r>
              <a:rPr lang="en-US" altLang="en-US" sz="2800" kern="0" dirty="0" smtClean="0">
                <a:latin typeface="Calibri"/>
              </a:rPr>
              <a:t>Atmosphere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en-US" sz="4000" b="1" kern="0" dirty="0" smtClean="0">
              <a:solidFill>
                <a:srgbClr val="FF3300"/>
              </a:solidFill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 altLang="en-US" sz="2400" kern="0" dirty="0" smtClean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48880"/>
            <a:ext cx="5422280" cy="420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06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2" descr="13-0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0" t="291" r="18967"/>
          <a:stretch>
            <a:fillRect/>
          </a:stretch>
        </p:blipFill>
        <p:spPr bwMode="auto">
          <a:xfrm>
            <a:off x="4267200" y="332656"/>
            <a:ext cx="4876800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Text Box 3"/>
          <p:cNvSpPr txBox="1">
            <a:spLocks noChangeArrowheads="1"/>
          </p:cNvSpPr>
          <p:nvPr/>
        </p:nvSpPr>
        <p:spPr bwMode="auto">
          <a:xfrm>
            <a:off x="517525" y="1139825"/>
            <a:ext cx="33686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this car was hit by a 12 kg meteorite</a:t>
            </a: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71685" name="Text Box 4"/>
          <p:cNvSpPr txBox="1">
            <a:spLocks noChangeArrowheads="1"/>
          </p:cNvSpPr>
          <p:nvPr/>
        </p:nvSpPr>
        <p:spPr bwMode="auto">
          <a:xfrm>
            <a:off x="553517" y="2780928"/>
            <a:ext cx="32766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analysis of the meteor’s path through the atmosphere shows it originated in the asteroid belt</a:t>
            </a: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4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2" descr="AAAKKSO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2913"/>
            <a:ext cx="9144000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Text Box 3"/>
          <p:cNvSpPr txBox="1">
            <a:spLocks noChangeArrowheads="1"/>
          </p:cNvSpPr>
          <p:nvPr/>
        </p:nvSpPr>
        <p:spPr bwMode="auto">
          <a:xfrm>
            <a:off x="746574" y="908720"/>
            <a:ext cx="25292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Stony meteorite</a:t>
            </a:r>
            <a:endParaRPr lang="en-US" altLang="en-US" sz="2800" dirty="0" smtClean="0">
              <a:solidFill>
                <a:srgbClr val="990099"/>
              </a:solidFill>
              <a:latin typeface="Calibri" panose="020F0502020204030204" pitchFamily="34" charset="0"/>
            </a:endParaRPr>
          </a:p>
        </p:txBody>
      </p:sp>
      <p:sp>
        <p:nvSpPr>
          <p:cNvPr id="73733" name="Text Box 4"/>
          <p:cNvSpPr txBox="1">
            <a:spLocks noChangeArrowheads="1"/>
          </p:cNvSpPr>
          <p:nvPr/>
        </p:nvSpPr>
        <p:spPr bwMode="auto">
          <a:xfrm>
            <a:off x="5318125" y="911225"/>
            <a:ext cx="2301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Iron meteorite</a:t>
            </a:r>
            <a:endParaRPr lang="en-US" altLang="en-US" sz="2800" dirty="0" smtClean="0">
              <a:solidFill>
                <a:srgbClr val="990099"/>
              </a:solidFill>
              <a:latin typeface="Calibri" panose="020F0502020204030204" pitchFamily="34" charset="0"/>
            </a:endParaRPr>
          </a:p>
        </p:txBody>
      </p:sp>
      <p:sp>
        <p:nvSpPr>
          <p:cNvPr id="73734" name="Text Box 5"/>
          <p:cNvSpPr txBox="1">
            <a:spLocks noChangeArrowheads="1"/>
          </p:cNvSpPr>
          <p:nvPr/>
        </p:nvSpPr>
        <p:spPr bwMode="auto">
          <a:xfrm>
            <a:off x="445517" y="5257800"/>
            <a:ext cx="40544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…with dark, smooth crust created by surface melting</a:t>
            </a:r>
          </a:p>
        </p:txBody>
      </p:sp>
      <p:sp>
        <p:nvSpPr>
          <p:cNvPr id="73735" name="Text Box 6"/>
          <p:cNvSpPr txBox="1">
            <a:spLocks noChangeArrowheads="1"/>
          </p:cNvSpPr>
          <p:nvPr/>
        </p:nvSpPr>
        <p:spPr bwMode="auto">
          <a:xfrm>
            <a:off x="4937125" y="5227638"/>
            <a:ext cx="39020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characteristic crystalline patterns </a:t>
            </a:r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 slow cooling inside larger body</a:t>
            </a:r>
          </a:p>
        </p:txBody>
      </p:sp>
    </p:spTree>
    <p:extLst>
      <p:ext uri="{BB962C8B-B14F-4D97-AF65-F5344CB8AC3E}">
        <p14:creationId xmlns:p14="http://schemas.microsoft.com/office/powerpoint/2010/main" val="146761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2" descr="13-0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9" b="14220"/>
          <a:stretch>
            <a:fillRect/>
          </a:stretch>
        </p:blipFill>
        <p:spPr bwMode="auto">
          <a:xfrm>
            <a:off x="609600" y="1295400"/>
            <a:ext cx="81724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3"/>
          <p:cNvSpPr txBox="1">
            <a:spLocks noChangeArrowheads="1"/>
          </p:cNvSpPr>
          <p:nvPr/>
        </p:nvSpPr>
        <p:spPr bwMode="auto">
          <a:xfrm>
            <a:off x="609600" y="188640"/>
            <a:ext cx="8915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3200" b="1" dirty="0" smtClean="0">
                <a:solidFill>
                  <a:srgbClr val="990099"/>
                </a:solidFill>
                <a:latin typeface="Calibri" panose="020F0502020204030204" pitchFamily="34" charset="0"/>
              </a:rPr>
              <a:t>primitive</a:t>
            </a:r>
            <a:r>
              <a:rPr lang="en-US" altLang="en-US" sz="32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 meteorites: </a:t>
            </a:r>
          </a:p>
          <a:p>
            <a:pPr eaLnBrk="1" hangingPunct="1"/>
            <a:r>
              <a:rPr lang="en-US" altLang="en-US" sz="32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unchanged since formation; ages ≤4.6x10</a:t>
            </a:r>
            <a:r>
              <a:rPr lang="en-US" altLang="en-US" sz="3200" baseline="380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9</a:t>
            </a:r>
            <a:r>
              <a:rPr lang="en-US" altLang="en-US" sz="32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yr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47665" y="6021288"/>
            <a:ext cx="22322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Stony primitive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292081" y="6021286"/>
            <a:ext cx="30243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Carbon-rich primitive</a:t>
            </a:r>
          </a:p>
        </p:txBody>
      </p:sp>
    </p:spTree>
    <p:extLst>
      <p:ext uri="{BB962C8B-B14F-4D97-AF65-F5344CB8AC3E}">
        <p14:creationId xmlns:p14="http://schemas.microsoft.com/office/powerpoint/2010/main" val="180662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7" name="Picture 2" descr="13-0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8" r="371" b="13918"/>
          <a:stretch>
            <a:fillRect/>
          </a:stretch>
        </p:blipFill>
        <p:spPr bwMode="auto">
          <a:xfrm>
            <a:off x="611560" y="1340768"/>
            <a:ext cx="81057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Text Box 3"/>
          <p:cNvSpPr txBox="1">
            <a:spLocks noChangeArrowheads="1"/>
          </p:cNvSpPr>
          <p:nvPr/>
        </p:nvSpPr>
        <p:spPr bwMode="auto">
          <a:xfrm>
            <a:off x="711344" y="116632"/>
            <a:ext cx="7467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3200" b="1" dirty="0" smtClean="0">
                <a:solidFill>
                  <a:srgbClr val="990099"/>
                </a:solidFill>
                <a:latin typeface="Calibri" panose="020F0502020204030204" pitchFamily="34" charset="0"/>
              </a:rPr>
              <a:t>processed </a:t>
            </a:r>
            <a:r>
              <a:rPr lang="en-US" altLang="en-US" sz="32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meteorites: fragments of larger bodies that underwent differentiation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99592" y="5805264"/>
            <a:ext cx="30723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Metal-rich processed (large asteroid core)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054249" y="5805264"/>
            <a:ext cx="3334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Rocky processed (like volcanic rocks on Earth)</a:t>
            </a:r>
          </a:p>
        </p:txBody>
      </p:sp>
    </p:spTree>
    <p:extLst>
      <p:ext uri="{BB962C8B-B14F-4D97-AF65-F5344CB8AC3E}">
        <p14:creationId xmlns:p14="http://schemas.microsoft.com/office/powerpoint/2010/main" val="48917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3048000" cy="762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Comets</a:t>
            </a:r>
          </a:p>
        </p:txBody>
      </p:sp>
      <p:pic>
        <p:nvPicPr>
          <p:cNvPr id="7" name="Picture 12" descr="12_11_Figure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"/>
          <a:stretch>
            <a:fillRect/>
          </a:stretch>
        </p:blipFill>
        <p:spPr bwMode="auto">
          <a:xfrm>
            <a:off x="539552" y="908720"/>
            <a:ext cx="7344816" cy="574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6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3048000" cy="762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Comets</a:t>
            </a: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836712"/>
            <a:ext cx="8748464" cy="587727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distinguished from comets by appearance: coma, tail…</a:t>
            </a:r>
          </a:p>
          <a:p>
            <a:pPr eaLnBrk="1" hangingPunct="1"/>
            <a:r>
              <a:rPr lang="en-CA" altLang="en-US" dirty="0" smtClean="0"/>
              <a:t>formed </a:t>
            </a:r>
            <a:r>
              <a:rPr lang="en-CA" altLang="en-US" dirty="0"/>
              <a:t>beyond </a:t>
            </a:r>
            <a:r>
              <a:rPr lang="en-CA" altLang="en-US" dirty="0" smtClean="0"/>
              <a:t>“frost </a:t>
            </a:r>
            <a:r>
              <a:rPr lang="en-CA" altLang="en-US" dirty="0"/>
              <a:t>line</a:t>
            </a:r>
            <a:r>
              <a:rPr lang="en-CA" altLang="en-US" dirty="0" smtClean="0"/>
              <a:t>,” </a:t>
            </a:r>
            <a:r>
              <a:rPr lang="en-CA" altLang="en-US" dirty="0"/>
              <a:t>comets are icy counterparts to </a:t>
            </a:r>
            <a:r>
              <a:rPr lang="en-CA" altLang="en-US" dirty="0" smtClean="0"/>
              <a:t>asteroids: “dirty snowballs”.</a:t>
            </a:r>
            <a:endParaRPr lang="en-CA" altLang="en-US" dirty="0"/>
          </a:p>
          <a:p>
            <a:pPr eaLnBrk="1" hangingPunct="1"/>
            <a:r>
              <a:rPr lang="en-CA" altLang="en-US" dirty="0" smtClean="0"/>
              <a:t>most remain </a:t>
            </a:r>
            <a:r>
              <a:rPr lang="en-CA" altLang="en-US" dirty="0"/>
              <a:t>perpetually frozen in the outer solar </a:t>
            </a:r>
            <a:r>
              <a:rPr lang="en-CA" altLang="en-US" dirty="0" smtClean="0"/>
              <a:t>system; grow tails if they approach Sun </a:t>
            </a:r>
            <a:endParaRPr lang="en-CA" altLang="en-US" dirty="0"/>
          </a:p>
          <a:p>
            <a:pPr eaLnBrk="1" hangingPunct="1"/>
            <a:r>
              <a:rPr lang="en-US" altLang="en-US" dirty="0" smtClean="0"/>
              <a:t>virtually all have very eccentric orbits, but there appear to be two populations</a:t>
            </a:r>
          </a:p>
          <a:p>
            <a:pPr lvl="1" eaLnBrk="1" hangingPunct="1"/>
            <a:r>
              <a:rPr lang="en-US" altLang="en-US" dirty="0" smtClean="0"/>
              <a:t>short period from </a:t>
            </a:r>
            <a:r>
              <a:rPr lang="en-CA" altLang="en-US" dirty="0" smtClean="0"/>
              <a:t>“</a:t>
            </a:r>
            <a:r>
              <a:rPr lang="en-US" altLang="ja-JP" dirty="0" smtClean="0"/>
              <a:t>Kuiper Belt”: P &lt; 200yr</a:t>
            </a:r>
          </a:p>
          <a:p>
            <a:pPr lvl="1" eaLnBrk="1" hangingPunct="1"/>
            <a:r>
              <a:rPr lang="en-US" altLang="en-US" dirty="0" smtClean="0"/>
              <a:t>long period from </a:t>
            </a:r>
            <a:r>
              <a:rPr lang="en-CA" altLang="en-US" dirty="0" smtClean="0"/>
              <a:t>“</a:t>
            </a:r>
            <a:r>
              <a:rPr lang="en-US" altLang="ja-JP" dirty="0" err="1" smtClean="0"/>
              <a:t>Oort</a:t>
            </a:r>
            <a:r>
              <a:rPr lang="en-US" altLang="ja-JP" dirty="0" smtClean="0"/>
              <a:t> Cloud”: P &gt; 200yr</a:t>
            </a:r>
          </a:p>
          <a:p>
            <a:pPr eaLnBrk="1" hangingPunct="1"/>
            <a:r>
              <a:rPr lang="en-US" altLang="en-US" dirty="0" smtClean="0"/>
              <a:t>complicated structure that changes with time</a:t>
            </a:r>
          </a:p>
          <a:p>
            <a:pPr eaLnBrk="1" hangingPunct="1"/>
            <a:r>
              <a:rPr lang="en-US" altLang="en-US" dirty="0" smtClean="0"/>
              <a:t>relatively low mass, </a:t>
            </a:r>
            <a:r>
              <a:rPr lang="en-US" altLang="en-US" dirty="0"/>
              <a:t>icy objects (H</a:t>
            </a:r>
            <a:r>
              <a:rPr lang="en-US" altLang="en-US" baseline="-25000" dirty="0"/>
              <a:t>2</a:t>
            </a:r>
            <a:r>
              <a:rPr lang="en-US" altLang="en-US" dirty="0"/>
              <a:t>O, CO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7989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1" name="Picture 2" descr="08-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 b="4950"/>
          <a:stretch/>
        </p:blipFill>
        <p:spPr bwMode="auto">
          <a:xfrm>
            <a:off x="827440" y="894080"/>
            <a:ext cx="6705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2" name="Text Box 3"/>
          <p:cNvSpPr txBox="1">
            <a:spLocks noChangeArrowheads="1"/>
          </p:cNvSpPr>
          <p:nvPr/>
        </p:nvSpPr>
        <p:spPr bwMode="auto">
          <a:xfrm>
            <a:off x="683568" y="101025"/>
            <a:ext cx="53164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32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Comet Hale-Bopp over Arizona</a:t>
            </a:r>
          </a:p>
        </p:txBody>
      </p:sp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858208" y="5643056"/>
            <a:ext cx="41317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bright coma and two tails…</a:t>
            </a:r>
          </a:p>
        </p:txBody>
      </p:sp>
    </p:spTree>
    <p:extLst>
      <p:ext uri="{BB962C8B-B14F-4D97-AF65-F5344CB8AC3E}">
        <p14:creationId xmlns:p14="http://schemas.microsoft.com/office/powerpoint/2010/main" val="230725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9" name="Picture 2" descr="13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02" y="980728"/>
            <a:ext cx="5961024" cy="4471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Text Box 3"/>
          <p:cNvSpPr txBox="1">
            <a:spLocks noChangeArrowheads="1"/>
          </p:cNvSpPr>
          <p:nvPr/>
        </p:nvSpPr>
        <p:spPr bwMode="auto">
          <a:xfrm>
            <a:off x="212725" y="73025"/>
            <a:ext cx="31764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Anatomy of a Comet</a:t>
            </a:r>
            <a:endParaRPr lang="en-US" altLang="en-US" sz="2800" dirty="0" smtClean="0">
              <a:solidFill>
                <a:srgbClr val="990099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164130" y="764704"/>
            <a:ext cx="3005216" cy="58326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pitchFamily="-111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9pPr>
          </a:lstStyle>
          <a:p>
            <a:pPr marL="0" indent="0" eaLnBrk="1" hangingPunct="1">
              <a:buNone/>
            </a:pPr>
            <a:r>
              <a:rPr lang="en-CA" altLang="en-US" b="1" kern="0" dirty="0" smtClean="0"/>
              <a:t>coma</a:t>
            </a:r>
            <a:r>
              <a:rPr lang="en-CA" altLang="en-US" kern="0" dirty="0" smtClean="0"/>
              <a:t>: atmosphere </a:t>
            </a:r>
            <a:r>
              <a:rPr lang="en-CA" altLang="en-US" kern="0" dirty="0"/>
              <a:t>that comes from a comet's heated nucleus.</a:t>
            </a:r>
          </a:p>
          <a:p>
            <a:pPr marL="0" indent="0" eaLnBrk="1" hangingPunct="1">
              <a:buNone/>
            </a:pPr>
            <a:endParaRPr lang="en-CA" altLang="en-US" sz="800" kern="0" dirty="0"/>
          </a:p>
          <a:p>
            <a:pPr marL="0" indent="0" eaLnBrk="1" hangingPunct="1">
              <a:buNone/>
            </a:pPr>
            <a:r>
              <a:rPr lang="en-CA" altLang="en-US" b="1" kern="0" dirty="0" smtClean="0"/>
              <a:t>plasma tail: </a:t>
            </a:r>
            <a:r>
              <a:rPr lang="en-CA" altLang="en-US" kern="0" dirty="0" smtClean="0"/>
              <a:t>gas </a:t>
            </a:r>
            <a:r>
              <a:rPr lang="en-CA" altLang="en-US" kern="0" dirty="0"/>
              <a:t>escaping from coma, pushed by the solar wind.</a:t>
            </a:r>
          </a:p>
          <a:p>
            <a:pPr eaLnBrk="1" hangingPunct="1"/>
            <a:endParaRPr lang="en-CA" altLang="en-US" sz="800" kern="0" dirty="0"/>
          </a:p>
          <a:p>
            <a:pPr marL="0" indent="0" eaLnBrk="1" hangingPunct="1">
              <a:buNone/>
            </a:pPr>
            <a:r>
              <a:rPr lang="en-CA" altLang="en-US" b="1" kern="0" dirty="0" smtClean="0"/>
              <a:t>dust tail: </a:t>
            </a:r>
            <a:r>
              <a:rPr lang="en-CA" altLang="en-US" kern="0" dirty="0" smtClean="0"/>
              <a:t>pushed </a:t>
            </a:r>
            <a:r>
              <a:rPr lang="en-CA" altLang="en-US" kern="0" dirty="0"/>
              <a:t>by photons.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403648" y="5949280"/>
            <a:ext cx="2598044" cy="4537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pitchFamily="-111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9pPr>
          </a:lstStyle>
          <a:p>
            <a:pPr marL="0" indent="0" eaLnBrk="1" hangingPunct="1">
              <a:buNone/>
            </a:pPr>
            <a:r>
              <a:rPr lang="en-CA" altLang="en-US" kern="0" dirty="0" smtClean="0">
                <a:solidFill>
                  <a:srgbClr val="7030A0"/>
                </a:solidFill>
              </a:rPr>
              <a:t>“dirty snowball”</a:t>
            </a:r>
            <a:endParaRPr lang="en-CA" altLang="en-US" kern="0" dirty="0">
              <a:solidFill>
                <a:srgbClr val="7030A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175914" y="4293096"/>
            <a:ext cx="1612110" cy="1656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0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7" name="Picture 2" descr="AAAKKSH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2043"/>
            <a:ext cx="3437632" cy="6805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Text Box 3"/>
          <p:cNvSpPr txBox="1">
            <a:spLocks noChangeArrowheads="1"/>
          </p:cNvSpPr>
          <p:nvPr/>
        </p:nvSpPr>
        <p:spPr bwMode="auto">
          <a:xfrm>
            <a:off x="273720" y="1455856"/>
            <a:ext cx="453548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the 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“</a:t>
            </a:r>
            <a:r>
              <a:rPr lang="en-US" altLang="ja-JP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nucleus</a:t>
            </a:r>
            <a:r>
              <a:rPr lang="en-CA" altLang="ja-JP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”</a:t>
            </a:r>
            <a:r>
              <a:rPr lang="en-US" altLang="ja-JP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 of a comet is an active place, often with jets of material shooting out on the </a:t>
            </a:r>
            <a:r>
              <a:rPr lang="en-CA" altLang="ja-JP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“</a:t>
            </a:r>
            <a:r>
              <a:rPr lang="en-US" altLang="ja-JP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sunward” side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but normally the nucleus is hidden from view by the surrounding “</a:t>
            </a:r>
            <a:r>
              <a:rPr lang="en-US" altLang="ja-JP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coma”</a:t>
            </a: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3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Text Box 3"/>
          <p:cNvSpPr txBox="1">
            <a:spLocks noChangeArrowheads="1"/>
          </p:cNvSpPr>
          <p:nvPr/>
        </p:nvSpPr>
        <p:spPr bwMode="auto">
          <a:xfrm>
            <a:off x="162144" y="152400"/>
            <a:ext cx="86596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A comet</a:t>
            </a:r>
            <a:r>
              <a:rPr lang="en-CA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’</a:t>
            </a:r>
            <a:r>
              <a:rPr lang="en-US" altLang="ja-JP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s appearance changes with distance from the Sun</a:t>
            </a:r>
            <a:endParaRPr lang="en-US" altLang="en-US" sz="2800" dirty="0" smtClean="0">
              <a:solidFill>
                <a:srgbClr val="660066"/>
              </a:solidFill>
              <a:latin typeface="Calibri" panose="020F0502020204030204" pitchFamily="34" charset="0"/>
            </a:endParaRPr>
          </a:p>
        </p:txBody>
      </p:sp>
      <p:sp>
        <p:nvSpPr>
          <p:cNvPr id="110597" name="Text Box 4"/>
          <p:cNvSpPr txBox="1">
            <a:spLocks noChangeArrowheads="1"/>
          </p:cNvSpPr>
          <p:nvPr/>
        </p:nvSpPr>
        <p:spPr bwMode="auto">
          <a:xfrm>
            <a:off x="190704" y="745540"/>
            <a:ext cx="61094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“ordinary” SS object at large distance</a:t>
            </a: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8" name="Text Box 5"/>
              <p:cNvSpPr txBox="1">
                <a:spLocks noChangeArrowheads="1"/>
              </p:cNvSpPr>
              <p:nvPr/>
            </p:nvSpPr>
            <p:spPr bwMode="auto">
              <a:xfrm>
                <a:off x="4788024" y="6177280"/>
                <a:ext cx="470703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CA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“comet-like” inside </a:t>
                </a:r>
                <a14:m>
                  <m:oMath xmlns:m="http://schemas.openxmlformats.org/officeDocument/2006/math">
                    <m:r>
                      <a:rPr lang="en-CA" altLang="en-US" sz="2800" i="1" dirty="0" smtClean="0">
                        <a:solidFill>
                          <a:srgbClr val="009999"/>
                        </a:solidFill>
                        <a:latin typeface="Cambria Math"/>
                      </a:rPr>
                      <m:t>~</m:t>
                    </m:r>
                  </m:oMath>
                </a14:m>
                <a:r>
                  <a:rPr lang="en-CA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3-5 AU</a:t>
                </a:r>
                <a:endParaRPr lang="en-US" altLang="en-US" sz="2800" dirty="0" smtClean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0598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8024" y="6177280"/>
                <a:ext cx="4707032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587" t="-10465" b="-32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2" descr="12_14_FigureA_An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430"/>
          <a:stretch/>
        </p:blipFill>
        <p:spPr bwMode="auto">
          <a:xfrm>
            <a:off x="1043608" y="1268760"/>
            <a:ext cx="6321575" cy="49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en-US" sz="4000" dirty="0" smtClean="0"/>
              <a:t>The Solar System</a:t>
            </a:r>
            <a:endParaRPr lang="en-US" sz="40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51520" y="989183"/>
            <a:ext cx="8137525" cy="4572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kern="0" dirty="0" smtClean="0">
                <a:latin typeface="+mn-lt"/>
              </a:rPr>
              <a:t>SS overview: members, patterns, …</a:t>
            </a:r>
            <a:endParaRPr lang="en-US" altLang="en-US" kern="0" dirty="0">
              <a:latin typeface="+mn-lt"/>
            </a:endParaRPr>
          </a:p>
          <a:p>
            <a:pPr eaLnBrk="1" hangingPunct="1"/>
            <a:r>
              <a:rPr lang="en-US" altLang="en-US" kern="0" dirty="0">
                <a:latin typeface="+mn-lt"/>
              </a:rPr>
              <a:t>Earth and other terrestrial bodies</a:t>
            </a:r>
          </a:p>
          <a:p>
            <a:pPr eaLnBrk="1" hangingPunct="1"/>
            <a:r>
              <a:rPr lang="en-US" altLang="en-US" kern="0" dirty="0" smtClean="0">
                <a:latin typeface="+mn-lt"/>
              </a:rPr>
              <a:t>Giant </a:t>
            </a:r>
            <a:r>
              <a:rPr lang="en-US" altLang="en-US" kern="0" dirty="0">
                <a:latin typeface="+mn-lt"/>
              </a:rPr>
              <a:t>or </a:t>
            </a:r>
            <a:r>
              <a:rPr lang="en-US" altLang="en-US" kern="0" dirty="0" err="1" smtClean="0">
                <a:latin typeface="+mn-lt"/>
              </a:rPr>
              <a:t>jovian</a:t>
            </a:r>
            <a:r>
              <a:rPr lang="en-US" altLang="en-US" kern="0" dirty="0" smtClean="0">
                <a:latin typeface="+mn-lt"/>
              </a:rPr>
              <a:t> </a:t>
            </a:r>
            <a:r>
              <a:rPr lang="en-US" altLang="en-US" kern="0" dirty="0">
                <a:latin typeface="+mn-lt"/>
              </a:rPr>
              <a:t>planets, </a:t>
            </a:r>
            <a:r>
              <a:rPr lang="en-US" altLang="en-US" kern="0" dirty="0" smtClean="0">
                <a:latin typeface="+mn-lt"/>
              </a:rPr>
              <a:t>their satellites</a:t>
            </a:r>
            <a:r>
              <a:rPr lang="en-US" altLang="en-US" kern="0" dirty="0">
                <a:latin typeface="+mn-lt"/>
              </a:rPr>
              <a:t>, </a:t>
            </a:r>
            <a:r>
              <a:rPr lang="en-US" altLang="en-US" kern="0" dirty="0" smtClean="0">
                <a:latin typeface="+mn-lt"/>
              </a:rPr>
              <a:t>rings, …</a:t>
            </a:r>
            <a:endParaRPr lang="en-US" altLang="en-US" kern="0" dirty="0">
              <a:latin typeface="+mn-lt"/>
            </a:endParaRPr>
          </a:p>
          <a:p>
            <a:pPr eaLnBrk="1" hangingPunct="1"/>
            <a:r>
              <a:rPr lang="en-US" altLang="en-US" kern="0" dirty="0" smtClean="0">
                <a:latin typeface="+mn-lt"/>
              </a:rPr>
              <a:t>Dwarf planets (Pluto and others)</a:t>
            </a:r>
            <a:endParaRPr lang="en-US" altLang="en-US" kern="0" dirty="0">
              <a:latin typeface="+mn-lt"/>
            </a:endParaRPr>
          </a:p>
          <a:p>
            <a:pPr eaLnBrk="1" hangingPunct="1"/>
            <a:r>
              <a:rPr lang="en-US" altLang="en-US" kern="0" dirty="0" smtClean="0">
                <a:latin typeface="+mn-lt"/>
              </a:rPr>
              <a:t>Small </a:t>
            </a:r>
            <a:r>
              <a:rPr lang="en-US" altLang="en-US" kern="0" dirty="0">
                <a:latin typeface="+mn-lt"/>
              </a:rPr>
              <a:t>SS bodies: asteroids, </a:t>
            </a:r>
            <a:r>
              <a:rPr lang="en-US" altLang="en-US" kern="0" dirty="0" smtClean="0">
                <a:latin typeface="+mn-lt"/>
              </a:rPr>
              <a:t>comets, …</a:t>
            </a:r>
            <a:endParaRPr lang="en-US" altLang="en-US" kern="0" dirty="0">
              <a:latin typeface="+mn-lt"/>
            </a:endParaRPr>
          </a:p>
          <a:p>
            <a:pPr eaLnBrk="1" hangingPunct="1"/>
            <a:r>
              <a:rPr lang="en-US" altLang="en-US" kern="0" dirty="0" smtClean="0">
                <a:latin typeface="+mn-lt"/>
              </a:rPr>
              <a:t>Comparisons </a:t>
            </a:r>
            <a:r>
              <a:rPr lang="en-US" altLang="en-US" kern="0" dirty="0">
                <a:latin typeface="+mn-lt"/>
              </a:rPr>
              <a:t>between terrestrial bodies; </a:t>
            </a:r>
            <a:r>
              <a:rPr lang="en-US" altLang="en-US" kern="0" dirty="0" smtClean="0">
                <a:latin typeface="+mn-lt"/>
              </a:rPr>
              <a:t>between </a:t>
            </a:r>
            <a:r>
              <a:rPr lang="en-US" altLang="en-US" kern="0" dirty="0" err="1" smtClean="0">
                <a:latin typeface="+mn-lt"/>
              </a:rPr>
              <a:t>jovian</a:t>
            </a:r>
            <a:r>
              <a:rPr lang="en-US" altLang="en-US" kern="0" dirty="0" smtClean="0">
                <a:latin typeface="+mn-lt"/>
              </a:rPr>
              <a:t> </a:t>
            </a:r>
            <a:r>
              <a:rPr lang="en-US" altLang="en-US" kern="0" dirty="0">
                <a:latin typeface="+mn-lt"/>
              </a:rPr>
              <a:t>bodies; </a:t>
            </a:r>
            <a:r>
              <a:rPr lang="en-US" altLang="en-US" kern="0" dirty="0" smtClean="0">
                <a:latin typeface="+mn-lt"/>
              </a:rPr>
              <a:t>between satellites, …</a:t>
            </a:r>
            <a:endParaRPr lang="en-US" altLang="en-US" kern="0" dirty="0">
              <a:latin typeface="+mn-lt"/>
            </a:endParaRPr>
          </a:p>
          <a:p>
            <a:pPr eaLnBrk="1" hangingPunct="1"/>
            <a:r>
              <a:rPr lang="en-US" altLang="en-US" kern="0" dirty="0" smtClean="0">
                <a:latin typeface="+mn-lt"/>
              </a:rPr>
              <a:t>Clues </a:t>
            </a:r>
            <a:r>
              <a:rPr lang="en-US" altLang="en-US" kern="0" dirty="0">
                <a:latin typeface="+mn-lt"/>
              </a:rPr>
              <a:t>to SS </a:t>
            </a:r>
            <a:r>
              <a:rPr lang="en-US" altLang="en-US" kern="0" dirty="0" smtClean="0">
                <a:latin typeface="+mn-lt"/>
              </a:rPr>
              <a:t>formation and models</a:t>
            </a:r>
            <a:endParaRPr lang="en-US" altLang="en-US" kern="0" dirty="0">
              <a:latin typeface="+mn-lt"/>
            </a:endParaRPr>
          </a:p>
          <a:p>
            <a:pPr eaLnBrk="1" hangingPunct="1"/>
            <a:r>
              <a:rPr lang="en-US" altLang="en-US" kern="0" dirty="0" smtClean="0">
                <a:latin typeface="+mn-lt"/>
              </a:rPr>
              <a:t>Extrasolar </a:t>
            </a:r>
            <a:r>
              <a:rPr lang="en-US" altLang="en-US" kern="0" dirty="0">
                <a:latin typeface="+mn-lt"/>
              </a:rPr>
              <a:t>planets, planetary </a:t>
            </a:r>
            <a:r>
              <a:rPr lang="en-US" altLang="en-US" kern="0" dirty="0" smtClean="0">
                <a:latin typeface="+mn-lt"/>
              </a:rPr>
              <a:t>systems, …</a:t>
            </a:r>
            <a:endParaRPr lang="en-US" altLang="en-US" kern="0" dirty="0">
              <a:latin typeface="+mn-lt"/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 altLang="en-US" sz="4000" b="1" kern="0" dirty="0" smtClean="0">
              <a:solidFill>
                <a:srgbClr val="FF3300"/>
              </a:solidFill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 altLang="en-US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37817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Earth: prototype of terrestrial planets</a:t>
            </a: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052736"/>
            <a:ext cx="8077200" cy="4824536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differentiated interior</a:t>
            </a:r>
          </a:p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strong magnetic field</a:t>
            </a:r>
          </a:p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active surface</a:t>
            </a:r>
          </a:p>
          <a:p>
            <a:pPr lvl="1" eaLnBrk="1" hangingPunct="1"/>
            <a:r>
              <a:rPr lang="en-US" altLang="en-US" sz="2800" dirty="0" smtClean="0">
                <a:latin typeface="Calibri" panose="020F0502020204030204" pitchFamily="34" charset="0"/>
              </a:rPr>
              <a:t>volcanoes</a:t>
            </a:r>
          </a:p>
          <a:p>
            <a:pPr lvl="1" eaLnBrk="1" hangingPunct="1"/>
            <a:r>
              <a:rPr lang="en-US" altLang="en-US" sz="2800" dirty="0" smtClean="0">
                <a:latin typeface="Calibri" panose="020F0502020204030204" pitchFamily="34" charset="0"/>
              </a:rPr>
              <a:t>continental plates</a:t>
            </a:r>
          </a:p>
          <a:p>
            <a:pPr lvl="1" eaLnBrk="1" hangingPunct="1"/>
            <a:r>
              <a:rPr lang="en-US" altLang="en-US" sz="2800" dirty="0" smtClean="0">
                <a:latin typeface="Calibri" panose="020F0502020204030204" pitchFamily="34" charset="0"/>
              </a:rPr>
              <a:t>liquid water</a:t>
            </a:r>
          </a:p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atmosphere</a:t>
            </a:r>
          </a:p>
          <a:p>
            <a:pPr lvl="1" eaLnBrk="1" hangingPunct="1"/>
            <a:r>
              <a:rPr lang="en-US" altLang="en-US" sz="2800" dirty="0" smtClean="0">
                <a:latin typeface="Calibri" panose="020F0502020204030204" pitchFamily="34" charset="0"/>
              </a:rPr>
              <a:t> N, O, + minor amounts of other gases</a:t>
            </a:r>
          </a:p>
          <a:p>
            <a:pPr lvl="1" eaLnBrk="1" hangingPunct="1"/>
            <a:r>
              <a:rPr lang="en-US" altLang="en-US" sz="2800" dirty="0" smtClean="0">
                <a:latin typeface="Calibri" panose="020F0502020204030204" pitchFamily="34" charset="0"/>
              </a:rPr>
              <a:t> greenhouse effect</a:t>
            </a:r>
          </a:p>
        </p:txBody>
      </p:sp>
    </p:spTree>
    <p:extLst>
      <p:ext uri="{BB962C8B-B14F-4D97-AF65-F5344CB8AC3E}">
        <p14:creationId xmlns:p14="http://schemas.microsoft.com/office/powerpoint/2010/main" val="197318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Text Box 3"/>
          <p:cNvSpPr txBox="1">
            <a:spLocks noChangeArrowheads="1"/>
          </p:cNvSpPr>
          <p:nvPr/>
        </p:nvSpPr>
        <p:spPr bwMode="auto">
          <a:xfrm>
            <a:off x="-12903" y="385217"/>
            <a:ext cx="378738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comets </a:t>
            </a:r>
            <a:r>
              <a:rPr lang="en-CA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come from” </a:t>
            </a:r>
          </a:p>
          <a:p>
            <a:pPr eaLnBrk="1" hangingPunct="1"/>
            <a:r>
              <a:rPr lang="en-US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Kuiper Belt &amp; </a:t>
            </a:r>
            <a:r>
              <a:rPr lang="en-US" altLang="en-US" sz="2800" dirty="0" err="1" smtClean="0">
                <a:solidFill>
                  <a:srgbClr val="660066"/>
                </a:solidFill>
                <a:latin typeface="Calibri" panose="020F0502020204030204" pitchFamily="34" charset="0"/>
              </a:rPr>
              <a:t>Oort</a:t>
            </a:r>
            <a:r>
              <a:rPr lang="en-US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 Cloud</a:t>
            </a:r>
          </a:p>
        </p:txBody>
      </p:sp>
      <p:sp>
        <p:nvSpPr>
          <p:cNvPr id="112647" name="Text Box 6"/>
          <p:cNvSpPr txBox="1">
            <a:spLocks noChangeArrowheads="1"/>
          </p:cNvSpPr>
          <p:nvPr/>
        </p:nvSpPr>
        <p:spPr bwMode="auto">
          <a:xfrm>
            <a:off x="107504" y="1487681"/>
            <a:ext cx="3666976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Only a tiny number </a:t>
            </a:r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enter inner </a:t>
            </a:r>
            <a: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solar system. Most stay far from </a:t>
            </a:r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Sun</a:t>
            </a:r>
            <a: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.</a:t>
            </a:r>
          </a:p>
          <a:p>
            <a:pPr eaLnBrk="1" hangingPunct="1"/>
            <a:endParaRPr lang="en-CA" altLang="en-US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CA" altLang="en-US" b="1" dirty="0" err="1">
                <a:solidFill>
                  <a:srgbClr val="009999"/>
                </a:solidFill>
                <a:latin typeface="Calibri" panose="020F0502020204030204" pitchFamily="34" charset="0"/>
              </a:rPr>
              <a:t>Oort</a:t>
            </a:r>
            <a:r>
              <a:rPr lang="en-CA" altLang="en-US" b="1" dirty="0">
                <a:solidFill>
                  <a:srgbClr val="009999"/>
                </a:solidFill>
                <a:latin typeface="Calibri" panose="020F0502020204030204" pitchFamily="34" charset="0"/>
              </a:rPr>
              <a:t> cloud</a:t>
            </a:r>
            <a: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:</a:t>
            </a:r>
            <a:b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</a:br>
            <a: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on random orbits extending to about 50,000 </a:t>
            </a:r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AU (kicked out by </a:t>
            </a:r>
            <a:r>
              <a:rPr lang="en-CA" altLang="en-US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jovian</a:t>
            </a:r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 planets)</a:t>
            </a:r>
            <a:endParaRPr lang="en-CA" altLang="en-US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endParaRPr lang="en-CA" altLang="en-US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CA" altLang="en-US" b="1" dirty="0">
                <a:solidFill>
                  <a:srgbClr val="009999"/>
                </a:solidFill>
                <a:latin typeface="Calibri" panose="020F0502020204030204" pitchFamily="34" charset="0"/>
              </a:rPr>
              <a:t>Kuiper belt</a:t>
            </a:r>
            <a: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:</a:t>
            </a:r>
            <a:b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</a:br>
            <a: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on orderly orbits from 30–100 AU in disk of solar system</a:t>
            </a:r>
            <a:endParaRPr lang="en-CA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12" descr="12_17_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5"/>
          <a:stretch>
            <a:fillRect/>
          </a:stretch>
        </p:blipFill>
        <p:spPr bwMode="auto">
          <a:xfrm>
            <a:off x="3779912" y="385217"/>
            <a:ext cx="5229225" cy="611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4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3" name="Picture 2" descr="AAAKKSL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2055"/>
            <a:ext cx="4235574" cy="609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Text Box 3"/>
          <p:cNvSpPr txBox="1">
            <a:spLocks noChangeArrowheads="1"/>
          </p:cNvSpPr>
          <p:nvPr/>
        </p:nvSpPr>
        <p:spPr bwMode="auto">
          <a:xfrm>
            <a:off x="623069" y="1473746"/>
            <a:ext cx="3444875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Comets </a:t>
            </a: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eject small particles that follow the comet around in its orbit and cause </a:t>
            </a:r>
            <a:r>
              <a:rPr lang="en-CA" altLang="en-US" sz="2800" dirty="0">
                <a:solidFill>
                  <a:srgbClr val="7030A0"/>
                </a:solidFill>
                <a:latin typeface="Calibri" panose="020F0502020204030204" pitchFamily="34" charset="0"/>
              </a:rPr>
              <a:t>meteor showers </a:t>
            </a: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when Earth crosses the comet's orbit.</a:t>
            </a:r>
          </a:p>
          <a:p>
            <a:pPr eaLnBrk="1" hangingPunct="1"/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4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Picture 2" descr="13-1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6" r="-21" b="13385"/>
          <a:stretch>
            <a:fillRect/>
          </a:stretch>
        </p:blipFill>
        <p:spPr bwMode="auto">
          <a:xfrm>
            <a:off x="533400" y="1844824"/>
            <a:ext cx="79232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Text Box 3"/>
          <p:cNvSpPr txBox="1">
            <a:spLocks noChangeArrowheads="1"/>
          </p:cNvSpPr>
          <p:nvPr/>
        </p:nvSpPr>
        <p:spPr bwMode="auto">
          <a:xfrm>
            <a:off x="611560" y="188640"/>
            <a:ext cx="8610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solidFill>
                  <a:srgbClr val="990099"/>
                </a:solidFill>
                <a:latin typeface="Calibri" panose="020F0502020204030204" pitchFamily="34" charset="0"/>
              </a:rPr>
              <a:t>m</a:t>
            </a:r>
            <a:r>
              <a:rPr lang="en-US" altLang="en-US" sz="2800" dirty="0" smtClean="0">
                <a:solidFill>
                  <a:srgbClr val="990099"/>
                </a:solidFill>
                <a:latin typeface="Calibri" panose="020F0502020204030204" pitchFamily="34" charset="0"/>
              </a:rPr>
              <a:t>eteor shower: 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meteors radiate from one point in the sky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occur at same time each year</a:t>
            </a:r>
          </a:p>
        </p:txBody>
      </p:sp>
    </p:spTree>
    <p:extLst>
      <p:ext uri="{BB962C8B-B14F-4D97-AF65-F5344CB8AC3E}">
        <p14:creationId xmlns:p14="http://schemas.microsoft.com/office/powerpoint/2010/main" val="296122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2" descr="13-T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t="3851" r="15054" b="9540"/>
          <a:stretch/>
        </p:blipFill>
        <p:spPr bwMode="auto">
          <a:xfrm>
            <a:off x="1331640" y="476672"/>
            <a:ext cx="6525122" cy="594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1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380999" y="188640"/>
            <a:ext cx="764738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some meteors (and impacts) are from comet nuclei …and some of these break up</a:t>
            </a:r>
          </a:p>
        </p:txBody>
      </p:sp>
      <p:pic>
        <p:nvPicPr>
          <p:cNvPr id="86020" name="Picture 4" descr="12-19_an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0"/>
          <a:stretch>
            <a:fillRect/>
          </a:stretch>
        </p:blipFill>
        <p:spPr bwMode="auto">
          <a:xfrm>
            <a:off x="2391291" y="1531962"/>
            <a:ext cx="660082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204520" y="1995661"/>
            <a:ext cx="21494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Shoemaker Levy before it hit Jupiter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0" y="4083893"/>
            <a:ext cx="23780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Crater chain on Ganymede: multiple impacts from broken comet?</a:t>
            </a:r>
          </a:p>
        </p:txBody>
      </p:sp>
    </p:spTree>
    <p:extLst>
      <p:ext uri="{BB962C8B-B14F-4D97-AF65-F5344CB8AC3E}">
        <p14:creationId xmlns:p14="http://schemas.microsoft.com/office/powerpoint/2010/main" val="41905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Picture 2" descr="13-18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r="6203" b="3324"/>
          <a:stretch/>
        </p:blipFill>
        <p:spPr bwMode="auto">
          <a:xfrm>
            <a:off x="593725" y="1484784"/>
            <a:ext cx="6177280" cy="510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 Box 3"/>
          <p:cNvSpPr txBox="1">
            <a:spLocks noChangeArrowheads="1"/>
          </p:cNvSpPr>
          <p:nvPr/>
        </p:nvSpPr>
        <p:spPr bwMode="auto">
          <a:xfrm>
            <a:off x="593725" y="260648"/>
            <a:ext cx="5581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impact of Shoemaker-Levy on Jupiter</a:t>
            </a:r>
          </a:p>
        </p:txBody>
      </p:sp>
      <p:pic>
        <p:nvPicPr>
          <p:cNvPr id="6" name="Picture 10" descr="12_20_Figure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5" b="40576"/>
          <a:stretch/>
        </p:blipFill>
        <p:spPr bwMode="auto">
          <a:xfrm>
            <a:off x="6180533" y="783868"/>
            <a:ext cx="2711947" cy="225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49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0116" name="Text Box 3"/>
              <p:cNvSpPr txBox="1">
                <a:spLocks noChangeArrowheads="1"/>
              </p:cNvSpPr>
              <p:nvPr/>
            </p:nvSpPr>
            <p:spPr bwMode="auto">
              <a:xfrm>
                <a:off x="152400" y="993948"/>
                <a:ext cx="3597275" cy="181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Manicouagan Lake (Quebec): large impact basin formed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solidFill>
                          <a:srgbClr val="009999"/>
                        </a:solidFill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214 million </a:t>
                </a:r>
                <a:r>
                  <a:rPr lang="en-US" altLang="en-US" sz="2800" dirty="0" err="1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yrs</a:t>
                </a:r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ago</a:t>
                </a:r>
              </a:p>
            </p:txBody>
          </p:sp>
        </mc:Choice>
        <mc:Fallback xmlns="">
          <p:sp>
            <p:nvSpPr>
              <p:cNvPr id="90116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993948"/>
                <a:ext cx="3597275" cy="1815882"/>
              </a:xfrm>
              <a:prstGeom prst="rect">
                <a:avLst/>
              </a:prstGeom>
              <a:blipFill rotWithShape="1">
                <a:blip r:embed="rId3"/>
                <a:stretch>
                  <a:fillRect l="-3390" t="-3020" r="-2203" b="-87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117" name="Text Box 4"/>
          <p:cNvSpPr txBox="1">
            <a:spLocks noChangeArrowheads="1"/>
          </p:cNvSpPr>
          <p:nvPr/>
        </p:nvSpPr>
        <p:spPr bwMode="auto">
          <a:xfrm>
            <a:off x="0" y="3279948"/>
            <a:ext cx="420687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Earth </a:t>
            </a:r>
            <a:r>
              <a:rPr lang="en-US" altLang="en-US" sz="2800" i="1" dirty="0" smtClean="0">
                <a:solidFill>
                  <a:srgbClr val="009999"/>
                </a:solidFill>
                <a:latin typeface="Calibri" panose="020F0502020204030204" pitchFamily="34" charset="0"/>
              </a:rPr>
              <a:t>has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impact craters</a:t>
            </a:r>
            <a:b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</a:b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– they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’</a:t>
            </a:r>
            <a:r>
              <a:rPr lang="en-US" altLang="ja-JP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re just often hard</a:t>
            </a:r>
            <a:br>
              <a:rPr lang="en-US" altLang="ja-JP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</a:br>
            <a:r>
              <a:rPr lang="en-US" altLang="ja-JP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to find!</a:t>
            </a: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pic>
        <p:nvPicPr>
          <p:cNvPr id="17410" name="Picture 2" descr="http://upload.wikimedia.org/wikipedia/commons/5/5c/STS009_Manicouag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531" y="692696"/>
            <a:ext cx="5294386" cy="529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67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3" name="Picture 2" descr="13-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 b="15392"/>
          <a:stretch>
            <a:fillRect/>
          </a:stretch>
        </p:blipFill>
        <p:spPr bwMode="auto">
          <a:xfrm>
            <a:off x="395535" y="1556792"/>
            <a:ext cx="8308615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164" name="Text Box 3"/>
              <p:cNvSpPr txBox="1">
                <a:spLocks noChangeArrowheads="1"/>
              </p:cNvSpPr>
              <p:nvPr/>
            </p:nvSpPr>
            <p:spPr bwMode="auto">
              <a:xfrm>
                <a:off x="861845" y="359078"/>
                <a:ext cx="7617726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28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Meteor crater </a:t>
                </a:r>
                <a:r>
                  <a:rPr lang="en-US" altLang="en-US" sz="2800" dirty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(</a:t>
                </a:r>
                <a:r>
                  <a:rPr lang="en-US" altLang="en-US" sz="28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Arizona) formed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solidFill>
                          <a:srgbClr val="660066"/>
                        </a:solidFill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sz="28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 50,000 </a:t>
                </a:r>
                <a:r>
                  <a:rPr lang="en-US" altLang="en-US" sz="2800" dirty="0" err="1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yr</a:t>
                </a:r>
                <a:r>
                  <a:rPr lang="en-US" altLang="en-US" sz="28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 ago</a:t>
                </a:r>
              </a:p>
              <a:p>
                <a:pPr eaLnBrk="1" hangingPunct="1"/>
                <a:r>
                  <a:rPr lang="en-US" altLang="en-US" sz="2800" dirty="0" err="1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Impactor</a:t>
                </a:r>
                <a:r>
                  <a:rPr lang="en-US" altLang="en-US" sz="28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: </a:t>
                </a:r>
                <a:r>
                  <a:rPr lang="en-CA" altLang="en-US" sz="2800" dirty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nickel-iron meteorite </a:t>
                </a:r>
                <a14:m>
                  <m:oMath xmlns:m="http://schemas.openxmlformats.org/officeDocument/2006/math">
                    <m:r>
                      <a:rPr lang="en-CA" altLang="en-US" sz="2800" i="1" smtClean="0">
                        <a:solidFill>
                          <a:srgbClr val="660066"/>
                        </a:solidFill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CA" altLang="en-US" sz="28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 50 </a:t>
                </a:r>
                <a:r>
                  <a:rPr lang="en-CA" altLang="en-US" sz="2800" dirty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meters </a:t>
                </a:r>
                <a:r>
                  <a:rPr lang="en-CA" altLang="en-US" sz="28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across</a:t>
                </a:r>
                <a:endParaRPr lang="en-US" altLang="en-US" sz="2800" dirty="0" smtClean="0">
                  <a:solidFill>
                    <a:srgbClr val="660066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216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1845" y="359078"/>
                <a:ext cx="7617726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1600" t="-5769" r="-720" b="-179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18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1" name="Picture 2" descr="13-2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4" t="515" r="16506" b="3221"/>
          <a:stretch/>
        </p:blipFill>
        <p:spPr bwMode="auto">
          <a:xfrm>
            <a:off x="3347864" y="457618"/>
            <a:ext cx="5631304" cy="594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212" name="Text Box 3"/>
              <p:cNvSpPr txBox="1">
                <a:spLocks noChangeArrowheads="1"/>
              </p:cNvSpPr>
              <p:nvPr/>
            </p:nvSpPr>
            <p:spPr bwMode="auto">
              <a:xfrm>
                <a:off x="228600" y="1196752"/>
                <a:ext cx="2835275" cy="4401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Yucatan crater:</a:t>
                </a:r>
              </a:p>
              <a:p>
                <a:pPr eaLnBrk="1" hangingPunct="1"/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large (200 km) and half under water</a:t>
                </a:r>
              </a:p>
              <a:p>
                <a:pPr eaLnBrk="1" hangingPunct="1"/>
                <a:endParaRPr lang="en-US" altLang="en-US" sz="2800" dirty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en-US" sz="2800" i="1">
                        <a:solidFill>
                          <a:srgbClr val="009999"/>
                        </a:solidFill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altLang="en-US" sz="2800" dirty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65 million </a:t>
                </a:r>
                <a:r>
                  <a:rPr lang="en-US" altLang="en-US" sz="2800" dirty="0" err="1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yrs</a:t>
                </a:r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ago</a:t>
                </a:r>
              </a:p>
              <a:p>
                <a:pPr eaLnBrk="1" hangingPunct="1"/>
                <a:endParaRPr lang="en-US" altLang="en-US" sz="2800" dirty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Size of </a:t>
                </a:r>
                <a:r>
                  <a:rPr lang="en-US" altLang="en-US" sz="2800" dirty="0" err="1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impactor</a:t>
                </a:r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solidFill>
                          <a:srgbClr val="009999"/>
                        </a:solidFill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altLang="en-US" sz="28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10 km</a:t>
                </a:r>
              </a:p>
            </p:txBody>
          </p:sp>
        </mc:Choice>
        <mc:Fallback xmlns="">
          <p:sp>
            <p:nvSpPr>
              <p:cNvPr id="94212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196752"/>
                <a:ext cx="2835275" cy="4401205"/>
              </a:xfrm>
              <a:prstGeom prst="rect">
                <a:avLst/>
              </a:prstGeom>
              <a:blipFill rotWithShape="1">
                <a:blip r:embed="rId4"/>
                <a:stretch>
                  <a:fillRect l="-4516" t="-1247" b="-30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21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12_23_Fig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36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Picture 2" descr="CP2-09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63" y="838200"/>
            <a:ext cx="7293535" cy="568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Text Box 3"/>
          <p:cNvSpPr txBox="1">
            <a:spLocks noChangeArrowheads="1"/>
          </p:cNvSpPr>
          <p:nvPr/>
        </p:nvSpPr>
        <p:spPr bwMode="auto">
          <a:xfrm>
            <a:off x="72008" y="0"/>
            <a:ext cx="97565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Differentiated interior probed by earthquakes</a:t>
            </a:r>
          </a:p>
        </p:txBody>
      </p:sp>
    </p:spTree>
    <p:extLst>
      <p:ext uri="{BB962C8B-B14F-4D97-AF65-F5344CB8AC3E}">
        <p14:creationId xmlns:p14="http://schemas.microsoft.com/office/powerpoint/2010/main" val="5441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9" name="Picture 2" descr="13-2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99392"/>
            <a:ext cx="9697076" cy="727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66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pac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" y="0"/>
            <a:ext cx="914907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57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Impac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8" y="29840"/>
            <a:ext cx="9114532" cy="682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37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pact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" y="0"/>
            <a:ext cx="914907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7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Text Box 3"/>
          <p:cNvSpPr txBox="1">
            <a:spLocks noChangeArrowheads="1"/>
          </p:cNvSpPr>
          <p:nvPr/>
        </p:nvSpPr>
        <p:spPr bwMode="auto">
          <a:xfrm>
            <a:off x="323528" y="162560"/>
            <a:ext cx="739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32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Did an Asteroid Impact Kill the Dinosaurs?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23528" y="1052736"/>
            <a:ext cx="828092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Mass Extinctions</a:t>
            </a:r>
          </a:p>
          <a:p>
            <a:pPr marL="1200150" lvl="1" indent="-457200" eaLnBrk="1" hangingPunct="1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Fossil </a:t>
            </a: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record shows occasional large dips in the diversity of species: </a:t>
            </a:r>
            <a:r>
              <a:rPr lang="en-CA" altLang="en-US" sz="2800" i="1" dirty="0">
                <a:solidFill>
                  <a:srgbClr val="009999"/>
                </a:solidFill>
                <a:latin typeface="Calibri" panose="020F0502020204030204" pitchFamily="34" charset="0"/>
              </a:rPr>
              <a:t>mass </a:t>
            </a:r>
            <a:r>
              <a:rPr lang="en-CA" altLang="en-US" sz="2800" i="1" dirty="0" smtClean="0">
                <a:solidFill>
                  <a:srgbClr val="009999"/>
                </a:solidFill>
                <a:latin typeface="Calibri" panose="020F0502020204030204" pitchFamily="34" charset="0"/>
              </a:rPr>
              <a:t>extinctions.</a:t>
            </a:r>
            <a:endParaRPr lang="en-CA" altLang="en-US" sz="2800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marL="1200150" lvl="1" indent="-457200" eaLnBrk="1" hangingPunct="1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Most </a:t>
            </a: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recent was 65 million years ago, ending the reign of the 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dinosaurs.</a:t>
            </a:r>
          </a:p>
          <a:p>
            <a:pPr eaLnBrk="1" hangingPunct="1"/>
            <a:endParaRPr lang="en-CA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endParaRPr lang="en-CA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CA" altLang="en-US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Iridium Evidence</a:t>
            </a:r>
          </a:p>
          <a:p>
            <a:pPr marL="1200150" lvl="1" indent="-457200" eaLnBrk="1" hangingPunct="1">
              <a:buFont typeface="Wingdings" panose="05000000000000000000" pitchFamily="2" charset="2"/>
              <a:buChar char="ü"/>
            </a:pP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Iridium is very rare in Earth surface rocks but often found in meteorites.</a:t>
            </a:r>
          </a:p>
          <a:p>
            <a:pPr marL="1200150" lvl="1" indent="-457200" eaLnBrk="1" hangingPunct="1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worldwide </a:t>
            </a: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layer containing iridium, laid down 65 million years ago, probably by 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impact</a:t>
            </a: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.</a:t>
            </a:r>
          </a:p>
          <a:p>
            <a:pPr marL="1200150" lvl="1" indent="-457200" eaLnBrk="1" hangingPunct="1">
              <a:buFont typeface="Wingdings" panose="05000000000000000000" pitchFamily="2" charset="2"/>
              <a:buChar char="ü"/>
            </a:pP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Dinosaur fossils all lie below this layer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.</a:t>
            </a:r>
            <a:endParaRPr lang="en-CA" altLang="en-US" sz="2800" dirty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96952"/>
            <a:ext cx="2271731" cy="152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47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7" name="Picture 2" descr="13-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3"/>
          <a:stretch/>
        </p:blipFill>
        <p:spPr bwMode="auto">
          <a:xfrm>
            <a:off x="683568" y="756330"/>
            <a:ext cx="7364663" cy="518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Text Box 3"/>
          <p:cNvSpPr txBox="1">
            <a:spLocks noChangeArrowheads="1"/>
          </p:cNvSpPr>
          <p:nvPr/>
        </p:nvSpPr>
        <p:spPr bwMode="auto">
          <a:xfrm>
            <a:off x="1259631" y="6096179"/>
            <a:ext cx="62125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Crater size correlates with </a:t>
            </a:r>
            <a:r>
              <a:rPr lang="en-US" altLang="en-US" sz="2800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impactor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size…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79512" y="44624"/>
            <a:ext cx="46615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Frequency of Impacts</a:t>
            </a:r>
          </a:p>
        </p:txBody>
      </p:sp>
    </p:spTree>
    <p:extLst>
      <p:ext uri="{BB962C8B-B14F-4D97-AF65-F5344CB8AC3E}">
        <p14:creationId xmlns:p14="http://schemas.microsoft.com/office/powerpoint/2010/main" val="371397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Text Box 4"/>
          <p:cNvSpPr txBox="1">
            <a:spLocks noChangeArrowheads="1"/>
          </p:cNvSpPr>
          <p:nvPr/>
        </p:nvSpPr>
        <p:spPr bwMode="auto">
          <a:xfrm>
            <a:off x="899592" y="5805264"/>
            <a:ext cx="72008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Jupiter has directed some comets toward Earth, but has ejected many more into the </a:t>
            </a:r>
            <a:r>
              <a:rPr lang="en-US" altLang="en-US" sz="2800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Oort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cloud</a:t>
            </a:r>
          </a:p>
        </p:txBody>
      </p:sp>
      <p:pic>
        <p:nvPicPr>
          <p:cNvPr id="7" name="Picture 16" descr="12_29_Figure_Unan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9"/>
          <a:stretch>
            <a:fillRect/>
          </a:stretch>
        </p:blipFill>
        <p:spPr bwMode="auto">
          <a:xfrm>
            <a:off x="467544" y="776149"/>
            <a:ext cx="7809905" cy="489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95536" y="6524"/>
            <a:ext cx="57102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Influence of Jovian Planets</a:t>
            </a:r>
          </a:p>
        </p:txBody>
      </p:sp>
    </p:spTree>
    <p:extLst>
      <p:ext uri="{BB962C8B-B14F-4D97-AF65-F5344CB8AC3E}">
        <p14:creationId xmlns:p14="http://schemas.microsoft.com/office/powerpoint/2010/main" val="38484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16632"/>
            <a:ext cx="3048000" cy="5334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Pluto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698376"/>
            <a:ext cx="8763000" cy="201054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most elliptical and inclined orbit of any planet.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For 20 of its 248-year orbital period, it is actually closer to the Sun than is Neptune (e.g. between 1979 &amp; 1999).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An orbital resonance between the two planets keeps them from ever colliding!</a:t>
            </a:r>
          </a:p>
        </p:txBody>
      </p:sp>
      <p:pic>
        <p:nvPicPr>
          <p:cNvPr id="114693" name="Picture 4" descr="f12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" t="1723" r="1030" b="5168"/>
          <a:stretch>
            <a:fillRect/>
          </a:stretch>
        </p:blipFill>
        <p:spPr bwMode="auto">
          <a:xfrm>
            <a:off x="426304" y="2996952"/>
            <a:ext cx="6480720" cy="3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092280" y="3573016"/>
            <a:ext cx="187220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pitchFamily="-111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CA" altLang="en-US" sz="2400" kern="0" dirty="0" smtClean="0">
                <a:solidFill>
                  <a:srgbClr val="7030A0"/>
                </a:solidFill>
              </a:rPr>
              <a:t>Resonance: </a:t>
            </a:r>
            <a:r>
              <a:rPr lang="en-CA" altLang="en-US" sz="2400" kern="0" dirty="0" smtClean="0"/>
              <a:t>Neptune </a:t>
            </a:r>
            <a:r>
              <a:rPr lang="en-CA" altLang="en-US" sz="2400" kern="0" dirty="0"/>
              <a:t>completes </a:t>
            </a:r>
            <a:r>
              <a:rPr lang="en-CA" altLang="en-US" sz="2400" kern="0" dirty="0" smtClean="0"/>
              <a:t>3 orbits </a:t>
            </a:r>
            <a:r>
              <a:rPr lang="en-CA" altLang="en-US" sz="2400" kern="0" dirty="0"/>
              <a:t>for every </a:t>
            </a:r>
            <a:r>
              <a:rPr lang="en-CA" altLang="en-US" sz="2400" kern="0" dirty="0" smtClean="0"/>
              <a:t>2 orbits </a:t>
            </a:r>
            <a:r>
              <a:rPr lang="en-CA" altLang="en-US" sz="2400" kern="0" dirty="0"/>
              <a:t>that Pluto makes.</a:t>
            </a:r>
          </a:p>
        </p:txBody>
      </p:sp>
    </p:spTree>
    <p:extLst>
      <p:ext uri="{BB962C8B-B14F-4D97-AF65-F5344CB8AC3E}">
        <p14:creationId xmlns:p14="http://schemas.microsoft.com/office/powerpoint/2010/main" val="692267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9" name="Picture 2" descr="AAAKKRO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0529"/>
          <a:stretch/>
        </p:blipFill>
        <p:spPr bwMode="auto">
          <a:xfrm>
            <a:off x="295226" y="1059929"/>
            <a:ext cx="45720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Text Box 3"/>
          <p:cNvSpPr txBox="1">
            <a:spLocks noChangeArrowheads="1"/>
          </p:cNvSpPr>
          <p:nvPr/>
        </p:nvSpPr>
        <p:spPr bwMode="auto">
          <a:xfrm>
            <a:off x="789025" y="4648200"/>
            <a:ext cx="3276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first 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“</a:t>
            </a:r>
            <a:r>
              <a:rPr lang="en-US" altLang="ja-JP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resolved” image made of Pluto and its moon Charon</a:t>
            </a: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116741" name="Rectangle 4"/>
          <p:cNvSpPr>
            <a:spLocks noChangeArrowheads="1"/>
          </p:cNvSpPr>
          <p:nvPr/>
        </p:nvSpPr>
        <p:spPr bwMode="auto">
          <a:xfrm>
            <a:off x="5623905" y="4832865"/>
            <a:ext cx="279992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Hubble image of Pluto and Charon </a:t>
            </a:r>
          </a:p>
        </p:txBody>
      </p:sp>
      <p:pic>
        <p:nvPicPr>
          <p:cNvPr id="18434" name="Picture 2" descr="http://www.practicalspace.com/dwarf-planets/pluto/images/hubble-pluto-charon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282" y="1053455"/>
            <a:ext cx="3305174" cy="330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19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Pluto and Charon</a:t>
            </a:r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1520" y="836712"/>
            <a:ext cx="8599488" cy="223224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Pluto</a:t>
            </a:r>
            <a:r>
              <a:rPr lang="en-CA" altLang="en-US" dirty="0" smtClean="0"/>
              <a:t>’</a:t>
            </a:r>
            <a:r>
              <a:rPr lang="en-US" altLang="ja-JP" dirty="0" smtClean="0"/>
              <a:t>s moon, Charon, was discovered in 1978.</a:t>
            </a:r>
          </a:p>
          <a:p>
            <a:pPr eaLnBrk="1" hangingPunct="1"/>
            <a:r>
              <a:rPr lang="en-US" altLang="en-US" dirty="0" smtClean="0"/>
              <a:t>Period = 6.4 days—allows us to measure the mass of Pluto + Charon using </a:t>
            </a:r>
            <a:r>
              <a:rPr lang="en-US" altLang="en-US" dirty="0" err="1" smtClean="0"/>
              <a:t>Kepler’s</a:t>
            </a:r>
            <a:r>
              <a:rPr lang="en-US" altLang="en-US" dirty="0" smtClean="0"/>
              <a:t> 3</a:t>
            </a:r>
            <a:r>
              <a:rPr lang="en-US" altLang="en-US" baseline="30000" dirty="0" smtClean="0"/>
              <a:t>rd</a:t>
            </a:r>
            <a:r>
              <a:rPr lang="en-US" altLang="en-US" dirty="0" smtClean="0"/>
              <a:t> Law</a:t>
            </a:r>
          </a:p>
          <a:p>
            <a:pPr eaLnBrk="1" hangingPunct="1"/>
            <a:r>
              <a:rPr lang="en-US" altLang="en-US" dirty="0" smtClean="0"/>
              <a:t>eclipses allow us to measure diameters of both Pluto &amp; Charon and thus densities: ice and rock</a:t>
            </a:r>
          </a:p>
          <a:p>
            <a:pPr eaLnBrk="1" hangingPunct="1"/>
            <a:r>
              <a:rPr lang="en-US" altLang="en-US" dirty="0" smtClean="0"/>
              <a:t>To date, 5 moons of Pluto have been discovered </a:t>
            </a:r>
          </a:p>
        </p:txBody>
      </p:sp>
      <p:pic>
        <p:nvPicPr>
          <p:cNvPr id="24578" name="Picture 2" descr="http://upload.wikimedia.org/wikipedia/commons/thumb/6/6c/Pluto-Charon_System.gif/300px-Pluto-Charon_Syste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7565"/>
            <a:ext cx="5688632" cy="28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287565"/>
            <a:ext cx="2805737" cy="286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221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" descr="AAAKKLQ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268760"/>
            <a:ext cx="5413375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Text Box 3"/>
          <p:cNvSpPr txBox="1">
            <a:spLocks noChangeArrowheads="1"/>
          </p:cNvSpPr>
          <p:nvPr/>
        </p:nvSpPr>
        <p:spPr bwMode="auto">
          <a:xfrm>
            <a:off x="250825" y="2276872"/>
            <a:ext cx="31690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outer core is fluid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2008" y="0"/>
            <a:ext cx="97565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Differentiated interior probed by earthquakes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51520" y="3193812"/>
            <a:ext cx="31690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inner core is solid</a:t>
            </a:r>
          </a:p>
        </p:txBody>
      </p:sp>
    </p:spTree>
    <p:extLst>
      <p:ext uri="{BB962C8B-B14F-4D97-AF65-F5344CB8AC3E}">
        <p14:creationId xmlns:p14="http://schemas.microsoft.com/office/powerpoint/2010/main" val="16138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Picture 2" descr="AAAKKRQ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52" y="1484784"/>
            <a:ext cx="8517649" cy="509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73588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Pluto’s orbit inclined to SS plane &amp; spins almost sideways; Charon’s orbit in Pluto’s </a:t>
            </a:r>
            <a:r>
              <a:rPr lang="en-CA" altLang="en-US" sz="2800" i="1" dirty="0" smtClean="0">
                <a:solidFill>
                  <a:srgbClr val="660066"/>
                </a:solidFill>
                <a:latin typeface="Calibri" panose="020F0502020204030204" pitchFamily="34" charset="0"/>
              </a:rPr>
              <a:t>equatorial</a:t>
            </a:r>
            <a:r>
              <a:rPr lang="en-CA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 plane </a:t>
            </a:r>
            <a:r>
              <a:rPr lang="en-CA" altLang="en-US" sz="2800" dirty="0" smtClean="0">
                <a:solidFill>
                  <a:srgbClr val="660066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eclipse periods</a:t>
            </a:r>
            <a:endParaRPr lang="en-US" altLang="en-US" sz="2800" dirty="0" smtClean="0">
              <a:solidFill>
                <a:srgbClr val="66006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6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88640"/>
            <a:ext cx="4086225" cy="66198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Pluto and Charon</a:t>
            </a:r>
          </a:p>
        </p:txBody>
      </p:sp>
      <p:sp>
        <p:nvSpPr>
          <p:cNvPr id="12288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283968" y="836712"/>
            <a:ext cx="4824536" cy="504056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Pluto</a:t>
            </a:r>
            <a:r>
              <a:rPr lang="en-CA" altLang="en-US" sz="2400" dirty="0" smtClean="0"/>
              <a:t>’</a:t>
            </a:r>
            <a:r>
              <a:rPr lang="en-US" altLang="ja-JP" sz="2400" dirty="0" smtClean="0"/>
              <a:t>s density (2000kg/m</a:t>
            </a:r>
            <a:r>
              <a:rPr lang="en-US" altLang="ja-JP" sz="2400" baseline="30000" dirty="0" smtClean="0"/>
              <a:t>3</a:t>
            </a:r>
            <a:r>
              <a:rPr lang="en-US" altLang="ja-JP" sz="2400" dirty="0" smtClean="0"/>
              <a:t>) larger than expected for an icy world.</a:t>
            </a:r>
          </a:p>
          <a:p>
            <a:pPr eaLnBrk="1" hangingPunct="1"/>
            <a:r>
              <a:rPr lang="en-US" altLang="en-US" sz="2400" dirty="0" smtClean="0"/>
              <a:t>Charon less dense (1600 kg/m</a:t>
            </a:r>
            <a:r>
              <a:rPr lang="en-US" altLang="en-US" sz="2400" baseline="30000" dirty="0" smtClean="0"/>
              <a:t>3</a:t>
            </a:r>
            <a:r>
              <a:rPr lang="en-US" altLang="en-US" sz="2400" dirty="0" smtClean="0"/>
              <a:t>)</a:t>
            </a:r>
          </a:p>
          <a:p>
            <a:pPr eaLnBrk="1" hangingPunct="1"/>
            <a:r>
              <a:rPr lang="en-US" altLang="en-US" sz="2400" dirty="0" smtClean="0"/>
              <a:t>possible explanation:</a:t>
            </a:r>
          </a:p>
          <a:p>
            <a:pPr lvl="1" eaLnBrk="1" hangingPunct="1">
              <a:buFontTx/>
              <a:buChar char="•"/>
            </a:pPr>
            <a:r>
              <a:rPr lang="en-US" altLang="en-US" sz="2400" dirty="0" smtClean="0"/>
              <a:t>Charon formed from large impact </a:t>
            </a:r>
          </a:p>
          <a:p>
            <a:pPr lvl="1" eaLnBrk="1" hangingPunct="1">
              <a:buFontTx/>
              <a:buChar char="•"/>
            </a:pPr>
            <a:r>
              <a:rPr lang="en-US" altLang="en-US" sz="2400" dirty="0" smtClean="0"/>
              <a:t>Pluto lost lower density outer layers to Charon</a:t>
            </a:r>
          </a:p>
          <a:p>
            <a:pPr eaLnBrk="1" hangingPunct="1"/>
            <a:r>
              <a:rPr lang="en-US" altLang="en-US" sz="2400" dirty="0" smtClean="0"/>
              <a:t>small amount of</a:t>
            </a:r>
            <a:r>
              <a:rPr lang="en-US" altLang="en-US" dirty="0" smtClean="0"/>
              <a:t> </a:t>
            </a:r>
            <a:r>
              <a:rPr lang="en-US" altLang="en-US" sz="2400" dirty="0" smtClean="0"/>
              <a:t>nitrogen currently observed in atmosphere, but all will freeze out in the</a:t>
            </a:r>
            <a:r>
              <a:rPr lang="en-US" altLang="en-US" dirty="0" smtClean="0"/>
              <a:t> </a:t>
            </a:r>
            <a:r>
              <a:rPr lang="en-US" altLang="en-US" sz="2400" dirty="0" smtClean="0"/>
              <a:t>next 100 years… </a:t>
            </a:r>
          </a:p>
        </p:txBody>
      </p:sp>
      <p:pic>
        <p:nvPicPr>
          <p:cNvPr id="25602" name="Picture 2" descr="Pluto animiert 200px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94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6"/>
          <p:cNvSpPr>
            <a:spLocks noGrp="1"/>
          </p:cNvSpPr>
          <p:nvPr>
            <p:ph type="title"/>
          </p:nvPr>
        </p:nvSpPr>
        <p:spPr>
          <a:xfrm>
            <a:off x="251520" y="11360"/>
            <a:ext cx="6096000" cy="1143000"/>
          </a:xfrm>
        </p:spPr>
        <p:txBody>
          <a:bodyPr/>
          <a:lstStyle/>
          <a:p>
            <a:r>
              <a:rPr lang="en-US" altLang="en-US" dirty="0" smtClean="0"/>
              <a:t>Kuiper Belt</a:t>
            </a:r>
          </a:p>
        </p:txBody>
      </p:sp>
      <p:pic>
        <p:nvPicPr>
          <p:cNvPr id="124930" name="Content Placeholder 8" descr="Outersolarsystem_objectpositions_labels_com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52" r="-22652"/>
          <a:stretch>
            <a:fillRect/>
          </a:stretch>
        </p:blipFill>
        <p:spPr>
          <a:xfrm>
            <a:off x="-1044624" y="1196752"/>
            <a:ext cx="7573963" cy="5113337"/>
          </a:xfrm>
        </p:spPr>
      </p:pic>
      <p:sp>
        <p:nvSpPr>
          <p:cNvPr id="124933" name="TextBox 9"/>
          <p:cNvSpPr txBox="1">
            <a:spLocks noChangeArrowheads="1"/>
          </p:cNvSpPr>
          <p:nvPr/>
        </p:nvSpPr>
        <p:spPr bwMode="auto">
          <a:xfrm>
            <a:off x="5436096" y="1196752"/>
            <a:ext cx="3707904" cy="575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discovered in 1992</a:t>
            </a:r>
          </a:p>
          <a:p>
            <a:pPr eaLnBrk="1" hangingPunct="1"/>
            <a:endParaRPr lang="en-US" altLang="en-US" sz="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extends from 30 to 50 AU</a:t>
            </a:r>
          </a:p>
          <a:p>
            <a:pPr eaLnBrk="1" hangingPunct="1"/>
            <a:endParaRPr lang="en-US" altLang="en-US" sz="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Over 1000 objects catalogued to date but probably more than 70,000 larger than 100 km.</a:t>
            </a:r>
          </a:p>
          <a:p>
            <a:pPr eaLnBrk="1" hangingPunct="1"/>
            <a:endParaRPr lang="en-US" altLang="en-US" sz="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Kuiper Belt objects in stable orbits while “scattered disk” objects have very eccentric orbits</a:t>
            </a:r>
          </a:p>
          <a:p>
            <a:pPr eaLnBrk="1" hangingPunct="1"/>
            <a:endParaRPr lang="en-US" altLang="en-US" sz="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Together they are called trans-Neptunian objects (TNOs)</a:t>
            </a:r>
          </a:p>
          <a:p>
            <a:pPr eaLnBrk="1" hangingPunct="1"/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76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>
          <a:xfrm>
            <a:off x="251520" y="188640"/>
            <a:ext cx="60960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pitchFamily="-111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pitchFamily="-111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pitchFamily="-111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pitchFamily="-111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pitchFamily="-111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pitchFamily="-111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pitchFamily="-111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pitchFamily="-111" charset="0"/>
              </a:defRPr>
            </a:lvl9pPr>
          </a:lstStyle>
          <a:p>
            <a:r>
              <a:rPr lang="en-US" altLang="en-US" kern="0" dirty="0" smtClean="0"/>
              <a:t>Kuiper Belt Objects</a:t>
            </a:r>
          </a:p>
        </p:txBody>
      </p:sp>
      <p:pic>
        <p:nvPicPr>
          <p:cNvPr id="9" name="Picture 9" descr="12_20_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7"/>
          <a:stretch>
            <a:fillRect/>
          </a:stretch>
        </p:blipFill>
        <p:spPr bwMode="auto">
          <a:xfrm>
            <a:off x="234851" y="763563"/>
            <a:ext cx="8602663" cy="571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45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35696" y="116632"/>
            <a:ext cx="6096000" cy="1143000"/>
          </a:xfrm>
        </p:spPr>
        <p:txBody>
          <a:bodyPr/>
          <a:lstStyle/>
          <a:p>
            <a:pPr eaLnBrk="1" hangingPunct="1"/>
            <a:r>
              <a:rPr lang="en-CA" altLang="en-US" sz="4000" dirty="0" smtClean="0"/>
              <a:t>New category: Dwarf planet</a:t>
            </a:r>
            <a:endParaRPr lang="en-US" altLang="en-US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052" name="Rectangle 102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0" y="1219200"/>
                <a:ext cx="8229600" cy="4495800"/>
              </a:xfrm>
            </p:spPr>
            <p:txBody>
              <a:bodyPr/>
              <a:lstStyle/>
              <a:p>
                <a:pPr eaLnBrk="1" hangingPunct="1"/>
                <a:r>
                  <a:rPr lang="en-CA" altLang="en-US" dirty="0" smtClean="0"/>
                  <a:t>Dwarf planet:</a:t>
                </a:r>
              </a:p>
              <a:p>
                <a:pPr lvl="1" eaLnBrk="1" hangingPunct="1"/>
                <a:r>
                  <a:rPr lang="en-CA" altLang="en-US" dirty="0" smtClean="0"/>
                  <a:t>in orbit about the Sun</a:t>
                </a:r>
              </a:p>
              <a:p>
                <a:pPr lvl="1" eaLnBrk="1" hangingPunct="1"/>
                <a:r>
                  <a:rPr lang="en-CA" altLang="en-US" dirty="0" smtClean="0"/>
                  <a:t>massive enough to be </a:t>
                </a:r>
                <a14:m>
                  <m:oMath xmlns:m="http://schemas.openxmlformats.org/officeDocument/2006/math">
                    <m:r>
                      <a:rPr lang="en-CA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CA" altLang="en-US" dirty="0" smtClean="0"/>
                  <a:t> spherical</a:t>
                </a:r>
              </a:p>
              <a:p>
                <a:pPr lvl="1" eaLnBrk="1" hangingPunct="1"/>
                <a:r>
                  <a:rPr lang="en-CA" altLang="en-US" dirty="0" smtClean="0"/>
                  <a:t>has not “cleared its neighbourhood” </a:t>
                </a:r>
              </a:p>
              <a:p>
                <a:pPr lvl="1" eaLnBrk="1" hangingPunct="1"/>
                <a:r>
                  <a:rPr lang="en-CA" altLang="en-US" dirty="0" smtClean="0"/>
                  <a:t>is not a satellite...</a:t>
                </a:r>
              </a:p>
              <a:p>
                <a:pPr eaLnBrk="1" hangingPunct="1"/>
                <a:r>
                  <a:rPr lang="en-CA" altLang="en-US" dirty="0" smtClean="0"/>
                  <a:t>Current “class members”: </a:t>
                </a:r>
              </a:p>
              <a:p>
                <a:pPr lvl="1" eaLnBrk="1" hangingPunct="1"/>
                <a:r>
                  <a:rPr lang="en-CA" altLang="en-US" dirty="0" smtClean="0"/>
                  <a:t>Pluto: Kuiper Belt  </a:t>
                </a:r>
              </a:p>
              <a:p>
                <a:pPr lvl="1" eaLnBrk="1" hangingPunct="1"/>
                <a:r>
                  <a:rPr lang="en-CA" altLang="en-US" dirty="0" smtClean="0"/>
                  <a:t>Eris: scattered disk (trans-Neptunian object)</a:t>
                </a:r>
              </a:p>
              <a:p>
                <a:pPr lvl="1" eaLnBrk="1" hangingPunct="1"/>
                <a:r>
                  <a:rPr lang="en-CA" altLang="en-US" dirty="0" smtClean="0"/>
                  <a:t>Ceres</a:t>
                </a:r>
                <a:r>
                  <a:rPr lang="en-CA" altLang="en-US" dirty="0"/>
                  <a:t>: asteroid </a:t>
                </a:r>
                <a:r>
                  <a:rPr lang="en-CA" altLang="en-US" dirty="0" smtClean="0"/>
                  <a:t>belt</a:t>
                </a:r>
              </a:p>
              <a:p>
                <a:pPr lvl="1" eaLnBrk="1" hangingPunct="1"/>
                <a:r>
                  <a:rPr lang="en-CA" altLang="en-US" dirty="0" err="1" smtClean="0"/>
                  <a:t>Haumea</a:t>
                </a:r>
                <a:r>
                  <a:rPr lang="en-CA" altLang="en-US" dirty="0" smtClean="0"/>
                  <a:t>, </a:t>
                </a:r>
                <a:r>
                  <a:rPr lang="en-CA" altLang="en-US" dirty="0" err="1" smtClean="0"/>
                  <a:t>Makemake</a:t>
                </a:r>
                <a:r>
                  <a:rPr lang="en-CA" altLang="en-US" dirty="0" smtClean="0"/>
                  <a:t>, …</a:t>
                </a:r>
                <a:endParaRPr lang="en-CA" altLang="en-US" dirty="0"/>
              </a:p>
              <a:p>
                <a:pPr eaLnBrk="1" hangingPunct="1">
                  <a:buFont typeface="Wingdings" pitchFamily="2" charset="2"/>
                  <a:buNone/>
                </a:pPr>
                <a:endParaRPr lang="en-CA" altLang="en-US" dirty="0" smtClean="0"/>
              </a:p>
              <a:p>
                <a:pPr lvl="1" eaLnBrk="1" hangingPunct="1"/>
                <a:endParaRPr lang="en-CA" altLang="en-US" dirty="0" smtClean="0"/>
              </a:p>
              <a:p>
                <a:pPr eaLnBrk="1" hangingPunct="1">
                  <a:buClr>
                    <a:srgbClr val="000066"/>
                  </a:buClr>
                  <a:buFont typeface="Wingdings" pitchFamily="2" charset="2"/>
                  <a:buChar char="ü"/>
                </a:pPr>
                <a:endParaRPr lang="en-CA" altLang="en-US" dirty="0" smtClean="0"/>
              </a:p>
              <a:p>
                <a:pPr eaLnBrk="1" hangingPunct="1">
                  <a:buClr>
                    <a:srgbClr val="000066"/>
                  </a:buClr>
                  <a:buFont typeface="Wingdings" pitchFamily="2" charset="2"/>
                  <a:buChar char="ü"/>
                </a:pPr>
                <a:endParaRPr lang="en-US" altLang="en-US" dirty="0" smtClean="0"/>
              </a:p>
            </p:txBody>
          </p:sp>
        </mc:Choice>
        <mc:Fallback xmlns="">
          <p:sp>
            <p:nvSpPr>
              <p:cNvPr id="130052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219200"/>
                <a:ext cx="8229600" cy="4495800"/>
              </a:xfrm>
              <a:blipFill rotWithShape="1">
                <a:blip r:embed="rId3"/>
                <a:stretch>
                  <a:fillRect l="-1259" t="-1220" b="-109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1029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450263" cy="1117600"/>
          </a:xfrm>
        </p:spPr>
        <p:txBody>
          <a:bodyPr/>
          <a:lstStyle/>
          <a:p>
            <a:pPr eaLnBrk="1" hangingPunct="1"/>
            <a:r>
              <a:rPr lang="en-CA" altLang="en-US" dirty="0" smtClean="0"/>
              <a:t>Eris (and moon </a:t>
            </a:r>
            <a:r>
              <a:rPr lang="en-CA" altLang="en-US" dirty="0" err="1" smtClean="0"/>
              <a:t>Dysnomia</a:t>
            </a:r>
            <a:r>
              <a:rPr lang="en-CA" altLang="en-US" dirty="0" smtClean="0"/>
              <a:t>):</a:t>
            </a:r>
            <a:br>
              <a:rPr lang="en-CA" altLang="en-US" dirty="0" smtClean="0"/>
            </a:br>
            <a:r>
              <a:rPr lang="en-CA" altLang="en-US" dirty="0" smtClean="0">
                <a:solidFill>
                  <a:srgbClr val="009999"/>
                </a:solidFill>
              </a:rPr>
              <a:t>Outer SS object larger than Pluto</a:t>
            </a:r>
            <a:endParaRPr lang="en-US" altLang="en-US" dirty="0" smtClean="0">
              <a:solidFill>
                <a:srgbClr val="009999"/>
              </a:solidFill>
            </a:endParaRPr>
          </a:p>
        </p:txBody>
      </p:sp>
      <p:pic>
        <p:nvPicPr>
          <p:cNvPr id="134148" name="Picture 1028" descr="eris_keck_09180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664" y="1469132"/>
            <a:ext cx="5486400" cy="4114800"/>
          </a:xfrm>
          <a:noFill/>
        </p:spPr>
      </p:pic>
      <p:sp>
        <p:nvSpPr>
          <p:cNvPr id="134149" name="Text Box 1031"/>
          <p:cNvSpPr txBox="1">
            <a:spLocks noChangeArrowheads="1"/>
          </p:cNvSpPr>
          <p:nvPr/>
        </p:nvSpPr>
        <p:spPr bwMode="auto">
          <a:xfrm>
            <a:off x="467544" y="5828703"/>
            <a:ext cx="72875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G</a:t>
            </a:r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round-based image…but wait for New Horizons mission</a:t>
            </a:r>
            <a:endParaRPr lang="en-US" altLang="en-US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(launched in 2006, will reach Pluto space in July 2015…)</a:t>
            </a:r>
          </a:p>
        </p:txBody>
      </p:sp>
    </p:spTree>
    <p:extLst>
      <p:ext uri="{BB962C8B-B14F-4D97-AF65-F5344CB8AC3E}">
        <p14:creationId xmlns:p14="http://schemas.microsoft.com/office/powerpoint/2010/main" val="271304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9512" y="188641"/>
            <a:ext cx="8243887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pitchFamily="-111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 sz="4000" kern="0" dirty="0" smtClean="0">
                <a:solidFill>
                  <a:srgbClr val="7030A0"/>
                </a:solidFill>
              </a:rPr>
              <a:t>Formation of the Solar System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39502" y="980728"/>
            <a:ext cx="812390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pitchFamily="-111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9pPr>
          </a:lstStyle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kern="0" dirty="0" smtClean="0">
                <a:ea typeface="ＭＳ Ｐゴシック" charset="0"/>
                <a:cs typeface="ＭＳ Ｐゴシック" charset="0"/>
              </a:rPr>
              <a:t>Patterns as clues, exceptions too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kern="0" dirty="0" smtClean="0">
                <a:ea typeface="ＭＳ Ｐゴシック" charset="0"/>
                <a:cs typeface="ＭＳ Ｐゴシック" charset="0"/>
              </a:rPr>
              <a:t>Star formation as part of the process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kern="0" dirty="0" smtClean="0">
                <a:ea typeface="ＭＳ Ｐゴシック" charset="0"/>
                <a:cs typeface="ＭＳ Ｐゴシック" charset="0"/>
              </a:rPr>
              <a:t>Planet formation</a:t>
            </a:r>
            <a:endParaRPr lang="en-US" kern="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6626" name="Picture 2" descr="http://image.pbs.org/video-assets/pbs/nova-science-now/17179/images/Mezzanine_6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64" y="2492896"/>
            <a:ext cx="7512835" cy="422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15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9512" y="188641"/>
            <a:ext cx="8243887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pitchFamily="-111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 sz="4000" kern="0" dirty="0" smtClean="0">
                <a:solidFill>
                  <a:srgbClr val="7030A0"/>
                </a:solidFill>
              </a:rPr>
              <a:t>Formation of the Solar System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39502" y="1268760"/>
            <a:ext cx="890449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pitchFamily="-111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9pPr>
          </a:lstStyle>
          <a:p>
            <a:pPr marL="0" indent="0" eaLnBrk="1" hangingPunct="1">
              <a:buNone/>
            </a:pPr>
            <a:r>
              <a:rPr lang="en-US" altLang="en-US" dirty="0" smtClean="0"/>
              <a:t>Must explain:</a:t>
            </a:r>
            <a:endParaRPr lang="en-US" altLang="en-US" dirty="0"/>
          </a:p>
          <a:p>
            <a:pPr marL="800100" lvl="1" indent="-342900" eaLnBrk="1" hangingPunct="1">
              <a:buFontTx/>
              <a:buAutoNum type="arabicPeriod"/>
            </a:pPr>
            <a:r>
              <a:rPr lang="en-US" altLang="en-US" sz="2800" dirty="0">
                <a:solidFill>
                  <a:srgbClr val="7030A0"/>
                </a:solidFill>
              </a:rPr>
              <a:t>large SS bodies have orderly motions</a:t>
            </a:r>
          </a:p>
          <a:p>
            <a:pPr marL="800100" lvl="1" indent="-342900" eaLnBrk="1" hangingPunct="1">
              <a:buFontTx/>
              <a:buAutoNum type="arabicPeriod"/>
            </a:pPr>
            <a:r>
              <a:rPr lang="en-US" altLang="en-US" sz="2800" dirty="0" smtClean="0">
                <a:solidFill>
                  <a:srgbClr val="7030A0"/>
                </a:solidFill>
              </a:rPr>
              <a:t>two </a:t>
            </a:r>
            <a:r>
              <a:rPr lang="en-US" altLang="en-US" sz="2800" dirty="0">
                <a:solidFill>
                  <a:srgbClr val="7030A0"/>
                </a:solidFill>
              </a:rPr>
              <a:t>types of major </a:t>
            </a:r>
            <a:r>
              <a:rPr lang="en-US" altLang="en-US" sz="2800" dirty="0" smtClean="0">
                <a:solidFill>
                  <a:srgbClr val="7030A0"/>
                </a:solidFill>
              </a:rPr>
              <a:t>planets:</a:t>
            </a:r>
            <a:endParaRPr lang="en-US" altLang="en-US" sz="2800" dirty="0">
              <a:solidFill>
                <a:srgbClr val="7030A0"/>
              </a:solidFill>
            </a:endParaRPr>
          </a:p>
          <a:p>
            <a:pPr marL="1311275" lvl="2" indent="-342900" eaLnBrk="1" hangingPunct="1"/>
            <a:r>
              <a:rPr lang="en-US" altLang="en-US" sz="2800" dirty="0">
                <a:solidFill>
                  <a:srgbClr val="7030A0"/>
                </a:solidFill>
                <a:latin typeface="Calibri" panose="020F0502020204030204" pitchFamily="34" charset="0"/>
              </a:rPr>
              <a:t>small, rocky </a:t>
            </a:r>
            <a:r>
              <a:rPr lang="en-US" altLang="en-US" sz="2800" b="1" dirty="0">
                <a:solidFill>
                  <a:srgbClr val="7030A0"/>
                </a:solidFill>
                <a:latin typeface="Calibri" panose="020F0502020204030204" pitchFamily="34" charset="0"/>
              </a:rPr>
              <a:t>terrestrial</a:t>
            </a:r>
            <a:r>
              <a:rPr lang="en-US" altLang="en-US" sz="2800" dirty="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CA" altLang="en-US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inner</a:t>
            </a:r>
            <a:r>
              <a:rPr lang="en-CA" altLang="ja-JP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altLang="ja-JP" sz="2800" dirty="0">
                <a:solidFill>
                  <a:srgbClr val="7030A0"/>
                </a:solidFill>
                <a:latin typeface="Calibri" panose="020F0502020204030204" pitchFamily="34" charset="0"/>
              </a:rPr>
              <a:t>planets</a:t>
            </a:r>
          </a:p>
          <a:p>
            <a:pPr marL="1311275" lvl="2" indent="-342900" eaLnBrk="1" hangingPunct="1"/>
            <a:r>
              <a:rPr lang="en-US" altLang="en-US" sz="2800" dirty="0">
                <a:solidFill>
                  <a:srgbClr val="7030A0"/>
                </a:solidFill>
                <a:latin typeface="Calibri" panose="020F0502020204030204" pitchFamily="34" charset="0"/>
              </a:rPr>
              <a:t>large, hydrogen-rich </a:t>
            </a:r>
            <a:r>
              <a:rPr lang="en-US" altLang="en-US" sz="2800" b="1" dirty="0" err="1">
                <a:solidFill>
                  <a:srgbClr val="7030A0"/>
                </a:solidFill>
                <a:latin typeface="Calibri" panose="020F0502020204030204" pitchFamily="34" charset="0"/>
              </a:rPr>
              <a:t>jovian</a:t>
            </a:r>
            <a:r>
              <a:rPr lang="en-US" altLang="en-US" sz="2800" dirty="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CA" altLang="en-US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outer</a:t>
            </a:r>
            <a:r>
              <a:rPr lang="en-CA" altLang="ja-JP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altLang="ja-JP" sz="2800" dirty="0">
                <a:solidFill>
                  <a:srgbClr val="7030A0"/>
                </a:solidFill>
                <a:latin typeface="Calibri" panose="020F0502020204030204" pitchFamily="34" charset="0"/>
              </a:rPr>
              <a:t>planets</a:t>
            </a:r>
          </a:p>
          <a:p>
            <a:pPr marL="800100" lvl="1" indent="-342900" eaLnBrk="1" hangingPunct="1">
              <a:buFontTx/>
              <a:buAutoNum type="arabicPeriod"/>
            </a:pPr>
            <a:r>
              <a:rPr lang="en-US" altLang="en-US" sz="2800" dirty="0">
                <a:solidFill>
                  <a:srgbClr val="7030A0"/>
                </a:solidFill>
              </a:rPr>
              <a:t>asteroids, comets, other small bodies </a:t>
            </a:r>
            <a:r>
              <a:rPr lang="en-US" altLang="en-US" sz="2800" dirty="0" smtClean="0">
                <a:solidFill>
                  <a:srgbClr val="7030A0"/>
                </a:solidFill>
              </a:rPr>
              <a:t>in certain places</a:t>
            </a:r>
            <a:endParaRPr lang="en-US" altLang="en-US" sz="2800" dirty="0">
              <a:solidFill>
                <a:srgbClr val="7030A0"/>
              </a:solidFill>
            </a:endParaRPr>
          </a:p>
          <a:p>
            <a:pPr marL="800100" lvl="1" indent="-342900" eaLnBrk="1" hangingPunct="1">
              <a:buFontTx/>
              <a:buAutoNum type="arabicPeriod"/>
            </a:pPr>
            <a:r>
              <a:rPr lang="en-US" altLang="en-US" sz="2800" dirty="0">
                <a:solidFill>
                  <a:srgbClr val="7030A0"/>
                </a:solidFill>
              </a:rPr>
              <a:t>there are exceptions to these patterns</a:t>
            </a:r>
          </a:p>
        </p:txBody>
      </p:sp>
    </p:spTree>
    <p:extLst>
      <p:ext uri="{BB962C8B-B14F-4D97-AF65-F5344CB8AC3E}">
        <p14:creationId xmlns:p14="http://schemas.microsoft.com/office/powerpoint/2010/main" val="224749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8145463" cy="8128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Nebular Model of the SS Formation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536" y="1268760"/>
            <a:ext cx="8496944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pitchFamily="-111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pitchFamily="-111" charset="0"/>
                <a:ea typeface="ＭＳ Ｐゴシック" pitchFamily="-111" charset="-128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CA" kern="0" dirty="0" smtClean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Solar </a:t>
            </a:r>
            <a:r>
              <a:rPr lang="en-CA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System formed from a giant, swirling cloud of gas &amp; dust that contracted to form most of what we see </a:t>
            </a:r>
            <a:r>
              <a:rPr lang="en-CA" kern="0" dirty="0" smtClean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today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CA" kern="0" dirty="0"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CA" kern="0" dirty="0">
                <a:ea typeface="ＭＳ Ｐゴシック" charset="0"/>
                <a:cs typeface="ＭＳ Ｐゴシック" charset="0"/>
              </a:rPr>
              <a:t>depends on </a:t>
            </a:r>
            <a:r>
              <a:rPr lang="en-CA" kern="0" dirty="0" smtClean="0">
                <a:ea typeface="ＭＳ Ｐゴシック" charset="0"/>
                <a:cs typeface="ＭＳ Ｐゴシック" charset="0"/>
              </a:rPr>
              <a:t>three basic laws of </a:t>
            </a:r>
            <a:r>
              <a:rPr lang="en-CA" kern="0" dirty="0">
                <a:ea typeface="ＭＳ Ｐゴシック" charset="0"/>
                <a:cs typeface="ＭＳ Ｐゴシック" charset="0"/>
              </a:rPr>
              <a:t>Physics: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CA" kern="0" dirty="0" smtClean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Law </a:t>
            </a:r>
            <a:r>
              <a:rPr lang="en-CA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of g</a:t>
            </a:r>
            <a:r>
              <a:rPr lang="en-CA" kern="0" dirty="0" smtClean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ravity </a:t>
            </a:r>
            <a:r>
              <a:rPr lang="en-CA" kern="0" dirty="0" smtClean="0">
                <a:ea typeface="ＭＳ Ｐゴシック" charset="0"/>
                <a:cs typeface="ＭＳ Ｐゴシック" charset="0"/>
              </a:rPr>
              <a:t>(contraction)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CA" kern="0" dirty="0" smtClean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Conservation of energy </a:t>
            </a:r>
            <a:r>
              <a:rPr lang="en-CA" kern="0" dirty="0" smtClean="0">
                <a:ea typeface="ＭＳ Ｐゴシック" charset="0"/>
                <a:cs typeface="ＭＳ Ｐゴシック" charset="0"/>
              </a:rPr>
              <a:t>(heating)</a:t>
            </a:r>
            <a:endParaRPr lang="en-CA" kern="0" dirty="0"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CA" kern="0" dirty="0" smtClean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Conservation of angular momentum </a:t>
            </a:r>
            <a:r>
              <a:rPr lang="en-CA" kern="0" dirty="0" smtClean="0">
                <a:ea typeface="ＭＳ Ｐゴシック" charset="0"/>
                <a:cs typeface="ＭＳ Ｐゴシック" charset="0"/>
              </a:rPr>
              <a:t>(spinning up)</a:t>
            </a:r>
          </a:p>
          <a:p>
            <a:pPr marL="0" indent="0" eaLnBrk="1" hangingPunct="1">
              <a:buNone/>
            </a:pPr>
            <a:endParaRPr lang="en-US" altLang="en-US" dirty="0" smtClean="0"/>
          </a:p>
          <a:p>
            <a:pPr marL="0" indent="0" eaLnBrk="1" hangingPunct="1">
              <a:buNone/>
            </a:pPr>
            <a:r>
              <a:rPr lang="en-US" altLang="en-US" dirty="0" smtClean="0"/>
              <a:t>…plus basic </a:t>
            </a:r>
            <a:r>
              <a:rPr lang="en-US" altLang="en-US" dirty="0"/>
              <a:t>chemistry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CA" kern="0" dirty="0">
                <a:ea typeface="ＭＳ Ｐゴシック" charset="0"/>
                <a:cs typeface="ＭＳ Ｐゴシック" charset="0"/>
              </a:rPr>
              <a:t>	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CA" kern="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0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16632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The Solar Nebula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08720"/>
            <a:ext cx="4724400" cy="30019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nebular model holds that our Solar System formed out of a nebula (interstellar gas cloud) that collapsed under its own gravity.</a:t>
            </a:r>
          </a:p>
          <a:p>
            <a:pPr eaLnBrk="1" hangingPunct="1"/>
            <a:r>
              <a:rPr lang="en-US" altLang="en-US" dirty="0" smtClean="0"/>
              <a:t>observational evidence </a:t>
            </a:r>
          </a:p>
          <a:p>
            <a:pPr lvl="1" eaLnBrk="1" hangingPunct="1"/>
            <a:r>
              <a:rPr lang="en-US" altLang="en-US" sz="2800" dirty="0" smtClean="0"/>
              <a:t>observe stars in the process of forming today.</a:t>
            </a:r>
          </a:p>
          <a:p>
            <a:pPr lvl="1" eaLnBrk="1" hangingPunct="1"/>
            <a:r>
              <a:rPr lang="en-US" altLang="en-US" sz="2800" dirty="0" smtClean="0"/>
              <a:t>always found within interstellar clouds of gas.</a:t>
            </a:r>
          </a:p>
        </p:txBody>
      </p:sp>
      <p:pic>
        <p:nvPicPr>
          <p:cNvPr id="39941" name="Picture 4" descr="f08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85800"/>
            <a:ext cx="4114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Text Box 5"/>
          <p:cNvSpPr txBox="1">
            <a:spLocks noChangeArrowheads="1"/>
          </p:cNvSpPr>
          <p:nvPr/>
        </p:nvSpPr>
        <p:spPr bwMode="auto">
          <a:xfrm>
            <a:off x="4745869" y="4572000"/>
            <a:ext cx="44103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i="1" dirty="0" smtClean="0">
                <a:solidFill>
                  <a:srgbClr val="CC0000"/>
                </a:solidFill>
                <a:latin typeface="Calibri" panose="020F0502020204030204" pitchFamily="34" charset="0"/>
                <a:cs typeface="Arial" pitchFamily="34" charset="0"/>
              </a:rPr>
              <a:t>e.g. newly born stars in the Orion Nebula</a:t>
            </a:r>
          </a:p>
        </p:txBody>
      </p:sp>
    </p:spTree>
    <p:extLst>
      <p:ext uri="{BB962C8B-B14F-4D97-AF65-F5344CB8AC3E}">
        <p14:creationId xmlns:p14="http://schemas.microsoft.com/office/powerpoint/2010/main" val="339397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2" descr="CP2-09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908720"/>
            <a:ext cx="798830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Text Box 3"/>
          <p:cNvSpPr txBox="1">
            <a:spLocks noChangeArrowheads="1"/>
          </p:cNvSpPr>
          <p:nvPr/>
        </p:nvSpPr>
        <p:spPr bwMode="auto">
          <a:xfrm>
            <a:off x="323528" y="56818"/>
            <a:ext cx="70457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Earth</a:t>
            </a:r>
            <a:r>
              <a:rPr lang="en-CA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’</a:t>
            </a:r>
            <a:r>
              <a:rPr lang="en-US" altLang="ja-JP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s interior is </a:t>
            </a:r>
            <a:r>
              <a:rPr lang="en-CA" altLang="ja-JP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differentiated”</a:t>
            </a:r>
            <a:endParaRPr lang="en-US" altLang="en-US" sz="400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719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Gravitational Collapse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620688"/>
            <a:ext cx="8964488" cy="612068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solar nebula initially a few light years in diameter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Diameter ≥ </a:t>
            </a:r>
            <a:r>
              <a:rPr lang="en-US" altLang="en-US" sz="2800" dirty="0" err="1" smtClean="0"/>
              <a:t>Oort</a:t>
            </a:r>
            <a:r>
              <a:rPr lang="en-US" altLang="en-US" sz="2800" dirty="0" smtClean="0"/>
              <a:t> Cloud, &gt; 10</a:t>
            </a:r>
            <a:r>
              <a:rPr lang="en-US" altLang="en-US" sz="2800" baseline="30000" dirty="0" smtClean="0"/>
              <a:t>3 </a:t>
            </a:r>
            <a:r>
              <a:rPr lang="en-US" altLang="en-US" sz="2800" dirty="0" smtClean="0"/>
              <a:t>Kuiper Belt scale, </a:t>
            </a:r>
            <a:br>
              <a:rPr lang="en-US" altLang="en-US" sz="2800" dirty="0" smtClean="0"/>
            </a:br>
            <a:r>
              <a:rPr lang="en-US" altLang="en-US" sz="2800" dirty="0" smtClean="0"/>
              <a:t>&gt; 10</a:t>
            </a:r>
            <a:r>
              <a:rPr lang="en-US" altLang="en-US" sz="2800" baseline="30000" dirty="0" smtClean="0"/>
              <a:t>4</a:t>
            </a:r>
            <a:r>
              <a:rPr lang="en-US" altLang="en-US" sz="2800" dirty="0" smtClean="0"/>
              <a:t> Jupiter</a:t>
            </a:r>
            <a:r>
              <a:rPr lang="en-CA" altLang="en-US" sz="2800" dirty="0" smtClean="0"/>
              <a:t>’</a:t>
            </a:r>
            <a:r>
              <a:rPr lang="en-US" altLang="ja-JP" sz="2800" dirty="0" smtClean="0"/>
              <a:t>s orbit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very cold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slight, random rotation (averaged out over cloud)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began to contract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perhaps started by shock wave from nearby supernova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as nebula shrank, gravity increased, accelerating collapse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as nebula </a:t>
            </a:r>
            <a:r>
              <a:rPr lang="en-CA" altLang="en-US" dirty="0" smtClean="0"/>
              <a:t>“</a:t>
            </a:r>
            <a:r>
              <a:rPr lang="en-US" altLang="ja-JP" dirty="0" smtClean="0"/>
              <a:t>falls</a:t>
            </a:r>
            <a:r>
              <a:rPr lang="en-CA" altLang="ja-JP" dirty="0" smtClean="0"/>
              <a:t>”</a:t>
            </a:r>
            <a:r>
              <a:rPr lang="en-US" altLang="ja-JP" dirty="0" smtClean="0"/>
              <a:t> inward, gravitational potential energy </a:t>
            </a:r>
            <a:r>
              <a:rPr lang="en-US" altLang="ja-JP" dirty="0" smtClean="0">
                <a:sym typeface="Wingdings" panose="05000000000000000000" pitchFamily="2" charset="2"/>
              </a:rPr>
              <a:t> kinetic energy </a:t>
            </a:r>
            <a:r>
              <a:rPr lang="en-US" altLang="ja-JP" dirty="0" smtClean="0"/>
              <a:t> thermal energy &amp; radiation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CC0000"/>
                </a:solidFill>
              </a:rPr>
              <a:t>Conservation of Energy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as nebula</a:t>
            </a:r>
            <a:r>
              <a:rPr lang="en-CA" altLang="en-US" dirty="0" smtClean="0"/>
              <a:t>’</a:t>
            </a:r>
            <a:r>
              <a:rPr lang="en-US" altLang="ja-JP" dirty="0" smtClean="0"/>
              <a:t>s radius decreases, it rotates faster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CC0000"/>
                </a:solidFill>
              </a:rPr>
              <a:t>Conservation of Angular Momentum</a:t>
            </a:r>
          </a:p>
        </p:txBody>
      </p:sp>
    </p:spTree>
    <p:extLst>
      <p:ext uri="{BB962C8B-B14F-4D97-AF65-F5344CB8AC3E}">
        <p14:creationId xmlns:p14="http://schemas.microsoft.com/office/powerpoint/2010/main" val="27744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Flattening of the Solar Nebula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534400" cy="2057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as the nebula collapses, clumps of gas collide &amp; merge.</a:t>
            </a:r>
          </a:p>
          <a:p>
            <a:pPr eaLnBrk="1" hangingPunct="1"/>
            <a:r>
              <a:rPr lang="en-US" altLang="en-US" dirty="0" smtClean="0"/>
              <a:t>their random velocities average out to the nebula</a:t>
            </a:r>
            <a:r>
              <a:rPr lang="en-CA" altLang="en-US" dirty="0" smtClean="0"/>
              <a:t>’</a:t>
            </a:r>
            <a:r>
              <a:rPr lang="en-US" altLang="ja-JP" dirty="0" smtClean="0"/>
              <a:t>s  direction of rotation (similar to Saturn’s rings)</a:t>
            </a:r>
          </a:p>
          <a:p>
            <a:pPr eaLnBrk="1" hangingPunct="1"/>
            <a:r>
              <a:rPr lang="en-US" altLang="en-US" dirty="0" smtClean="0"/>
              <a:t>spinning nebula assumes the shape of a disk.</a:t>
            </a:r>
          </a:p>
        </p:txBody>
      </p:sp>
      <p:pic>
        <p:nvPicPr>
          <p:cNvPr id="44037" name="Picture 4" descr="f08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t="1640" r="2060" b="9840"/>
          <a:stretch>
            <a:fillRect/>
          </a:stretch>
        </p:blipFill>
        <p:spPr bwMode="auto">
          <a:xfrm>
            <a:off x="935782" y="2924944"/>
            <a:ext cx="6870700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0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0"/>
            <a:ext cx="8884096" cy="762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SS Motions vs. Nebular Model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9512" y="764704"/>
                <a:ext cx="8964488" cy="576064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/>
                  <a:t>Sun formed in the very center of the nebula</a:t>
                </a:r>
              </a:p>
              <a:p>
                <a:pPr lvl="1" eaLnBrk="1" hangingPunct="1"/>
                <a:r>
                  <a:rPr lang="en-US" altLang="en-US" sz="2800" dirty="0" smtClean="0"/>
                  <a:t>when temperature &amp; density were high enough, nuclear fusion  reactions began</a:t>
                </a:r>
              </a:p>
              <a:p>
                <a:pPr eaLnBrk="1" hangingPunct="1"/>
                <a:r>
                  <a:rPr lang="en-US" altLang="en-US" dirty="0" smtClean="0"/>
                  <a:t>planets formed in the rest of the disk</a:t>
                </a:r>
              </a:p>
              <a:p>
                <a:pPr eaLnBrk="1" hangingPunct="1"/>
                <a:r>
                  <a:rPr lang="en-US" altLang="en-US" dirty="0" smtClean="0"/>
                  <a:t>would explain the following:</a:t>
                </a:r>
              </a:p>
              <a:p>
                <a:pPr lvl="1" eaLnBrk="1" hangingPunct="1"/>
                <a:r>
                  <a:rPr lang="en-US" altLang="en-US" sz="2800" dirty="0" smtClean="0"/>
                  <a:t>all planets lie on one plane (in the disk)</a:t>
                </a:r>
              </a:p>
              <a:p>
                <a:pPr lvl="1" eaLnBrk="1" hangingPunct="1"/>
                <a:r>
                  <a:rPr lang="en-US" altLang="en-US" sz="2800" dirty="0" smtClean="0"/>
                  <a:t>all planets orbit in one direction (spin direction of disk)</a:t>
                </a:r>
              </a:p>
              <a:p>
                <a:pPr lvl="1" eaLnBrk="1" hangingPunct="1"/>
                <a:r>
                  <a:rPr lang="en-US" altLang="en-US" sz="2800" dirty="0" smtClean="0"/>
                  <a:t>the Sun </a:t>
                </a:r>
                <a:r>
                  <a:rPr lang="en-US" altLang="en-US" sz="2800" u="sng" dirty="0" smtClean="0"/>
                  <a:t>rotates</a:t>
                </a:r>
                <a:r>
                  <a:rPr lang="en-US" altLang="en-US" sz="2800" dirty="0" smtClean="0"/>
                  <a:t> in the same direction (why slowly?)</a:t>
                </a:r>
              </a:p>
              <a:p>
                <a:pPr lvl="1" eaLnBrk="1" hangingPunct="1"/>
                <a:r>
                  <a:rPr lang="en-US" altLang="en-US" sz="2800" dirty="0" smtClean="0"/>
                  <a:t>planets would tend to rotate in this same direction</a:t>
                </a:r>
              </a:p>
              <a:p>
                <a:pPr lvl="1" eaLnBrk="1" hangingPunct="1"/>
                <a:r>
                  <a:rPr lang="en-US" altLang="en-US" sz="2800" dirty="0" smtClean="0"/>
                  <a:t>most moons orbit in this direction</a:t>
                </a:r>
              </a:p>
              <a:p>
                <a:pPr lvl="1" eaLnBrk="1" hangingPunct="1"/>
                <a:r>
                  <a:rPr lang="en-US" altLang="en-US" sz="2800" dirty="0" smtClean="0"/>
                  <a:t>most planetary orbits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sz="2800" dirty="0" smtClean="0"/>
                  <a:t> circular (collisions in disk)</a:t>
                </a:r>
              </a:p>
            </p:txBody>
          </p:sp>
        </mc:Choice>
        <mc:Fallback xmlns="">
          <p:sp>
            <p:nvSpPr>
              <p:cNvPr id="460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9512" y="764704"/>
                <a:ext cx="8964488" cy="5760640"/>
              </a:xfrm>
              <a:blipFill rotWithShape="1">
                <a:blip r:embed="rId3"/>
                <a:stretch>
                  <a:fillRect l="-1156" t="-9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87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980" y="116632"/>
            <a:ext cx="8532440" cy="762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More Support for the Nebular Model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7848"/>
            <a:ext cx="8763000" cy="1143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 smtClean="0"/>
              <a:t>We have observed flattened, spinning disks around other stars…even with what appears to be a </a:t>
            </a:r>
            <a:r>
              <a:rPr lang="en-US" altLang="en-US" dirty="0" err="1" smtClean="0"/>
              <a:t>jovian</a:t>
            </a:r>
            <a:r>
              <a:rPr lang="en-US" altLang="en-US" dirty="0" smtClean="0"/>
              <a:t>-like planet</a:t>
            </a:r>
          </a:p>
        </p:txBody>
      </p:sp>
      <p:pic>
        <p:nvPicPr>
          <p:cNvPr id="28674" name="Picture 2" descr="http://upload.wikimedia.org/wikipedia/commons/e/ef/HST_betaPictoris_co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3" y="2750969"/>
            <a:ext cx="5037254" cy="294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upload.wikimedia.org/wikipedia/commons/a/ae/Beta_Pictoris_system_annotat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79085"/>
            <a:ext cx="3702968" cy="36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34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7848600" cy="762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Why are there two kinds of planets?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824880"/>
            <a:ext cx="8382000" cy="1524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materials available </a:t>
            </a:r>
            <a:r>
              <a:rPr lang="en-US" altLang="en-US" dirty="0" smtClean="0"/>
              <a:t>to be incorporated into planets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condensation temperature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smtClean="0"/>
              <a:t>of these materials</a:t>
            </a:r>
          </a:p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l</a:t>
            </a:r>
            <a:r>
              <a:rPr lang="en-US" altLang="en-US" dirty="0" smtClean="0">
                <a:solidFill>
                  <a:srgbClr val="FF0000"/>
                </a:solidFill>
              </a:rPr>
              <a:t>ocation</a:t>
            </a:r>
            <a:r>
              <a:rPr lang="en-US" altLang="en-US" dirty="0" smtClean="0"/>
              <a:t> in the solar nebula</a:t>
            </a:r>
          </a:p>
        </p:txBody>
      </p:sp>
      <p:pic>
        <p:nvPicPr>
          <p:cNvPr id="50181" name="Picture 4" descr="table_p2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624" y="2492896"/>
            <a:ext cx="6480720" cy="4219761"/>
          </a:xfrm>
          <a:noFill/>
        </p:spPr>
      </p:pic>
    </p:spTree>
    <p:extLst>
      <p:ext uri="{BB962C8B-B14F-4D97-AF65-F5344CB8AC3E}">
        <p14:creationId xmlns:p14="http://schemas.microsoft.com/office/powerpoint/2010/main" val="26106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Building the Planets</a:t>
            </a:r>
          </a:p>
        </p:txBody>
      </p:sp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395536" y="812800"/>
            <a:ext cx="815340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only rocks &amp; metals condensed within 3.5 AU of the Sun…the so-called </a:t>
            </a:r>
            <a:r>
              <a:rPr lang="en-US" altLang="en-US" sz="2800" b="1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frost line</a:t>
            </a:r>
          </a:p>
          <a:p>
            <a:pPr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Hydrogen compounds (ices) condensed beyond the frost line.</a:t>
            </a:r>
          </a:p>
          <a:p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52229" name="Picture 4" descr="fig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06" y="2708920"/>
            <a:ext cx="7772400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20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908720"/>
            <a:ext cx="8424936" cy="42672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CC0000"/>
                </a:solidFill>
              </a:rPr>
              <a:t>a</a:t>
            </a:r>
            <a:r>
              <a:rPr lang="en-US" altLang="en-US" dirty="0" smtClean="0">
                <a:solidFill>
                  <a:srgbClr val="CC0000"/>
                </a:solidFill>
              </a:rPr>
              <a:t>ccretion:</a:t>
            </a:r>
            <a:r>
              <a:rPr lang="en-US" altLang="en-US" dirty="0" smtClean="0"/>
              <a:t> small grains stick to one another via electrostatic force until they are massive enough to attract via gravity to form...</a:t>
            </a:r>
          </a:p>
          <a:p>
            <a:pPr eaLnBrk="1" hangingPunct="1"/>
            <a:r>
              <a:rPr lang="en-US" altLang="en-US" dirty="0" smtClean="0">
                <a:solidFill>
                  <a:srgbClr val="CC0000"/>
                </a:solidFill>
              </a:rPr>
              <a:t>…</a:t>
            </a:r>
            <a:r>
              <a:rPr lang="en-US" altLang="en-US" dirty="0" err="1" smtClean="0">
                <a:solidFill>
                  <a:srgbClr val="CC0000"/>
                </a:solidFill>
              </a:rPr>
              <a:t>planetesimals</a:t>
            </a:r>
            <a:r>
              <a:rPr lang="en-US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en-US" dirty="0" smtClean="0"/>
              <a:t>(small bodies orbiting the Sun) which will… </a:t>
            </a:r>
          </a:p>
          <a:p>
            <a:pPr lvl="1" eaLnBrk="1" hangingPunct="1"/>
            <a:r>
              <a:rPr lang="en-US" altLang="en-US" sz="2800" dirty="0" smtClean="0"/>
              <a:t>combine inside the </a:t>
            </a:r>
            <a:r>
              <a:rPr lang="en-US" altLang="en-US" sz="2800" dirty="0" err="1" smtClean="0"/>
              <a:t>frostline</a:t>
            </a:r>
            <a:r>
              <a:rPr lang="en-US" altLang="en-US" sz="2800" dirty="0" smtClean="0"/>
              <a:t> to form </a:t>
            </a:r>
            <a:r>
              <a:rPr lang="en-US" altLang="en-US" sz="2800" dirty="0" smtClean="0">
                <a:solidFill>
                  <a:srgbClr val="FF0000"/>
                </a:solidFill>
              </a:rPr>
              <a:t>rocky</a:t>
            </a:r>
            <a:r>
              <a:rPr lang="en-US" altLang="en-US" sz="2800" dirty="0" smtClean="0"/>
              <a:t> planets</a:t>
            </a:r>
          </a:p>
          <a:p>
            <a:pPr lvl="1" eaLnBrk="1" hangingPunct="1"/>
            <a:r>
              <a:rPr lang="en-US" altLang="en-US" sz="2800" dirty="0" smtClean="0"/>
              <a:t>combine outside the </a:t>
            </a:r>
            <a:r>
              <a:rPr lang="en-US" altLang="en-US" sz="2800" dirty="0" err="1" smtClean="0"/>
              <a:t>frostline</a:t>
            </a:r>
            <a:r>
              <a:rPr lang="en-US" altLang="en-US" sz="2800" dirty="0" smtClean="0"/>
              <a:t> to form </a:t>
            </a:r>
            <a:r>
              <a:rPr lang="en-US" altLang="en-US" sz="2800" dirty="0" smtClean="0">
                <a:solidFill>
                  <a:srgbClr val="CC0000"/>
                </a:solidFill>
              </a:rPr>
              <a:t>rocky and icy </a:t>
            </a:r>
            <a:r>
              <a:rPr lang="en-US" altLang="en-US" sz="2800" dirty="0" err="1" smtClean="0"/>
              <a:t>planetesimals</a:t>
            </a:r>
            <a:r>
              <a:rPr lang="en-US" altLang="en-US" sz="2800" dirty="0" smtClean="0"/>
              <a:t>…which capture H/He far from Sun to form gas planets</a:t>
            </a:r>
          </a:p>
          <a:p>
            <a:pPr lvl="1" eaLnBrk="1" hangingPunct="1"/>
            <a:endParaRPr lang="en-US" altLang="en-US" dirty="0" smtClean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52400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Building the Planets</a:t>
            </a:r>
          </a:p>
        </p:txBody>
      </p:sp>
    </p:spTree>
    <p:extLst>
      <p:ext uri="{BB962C8B-B14F-4D97-AF65-F5344CB8AC3E}">
        <p14:creationId xmlns:p14="http://schemas.microsoft.com/office/powerpoint/2010/main" val="315442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052736"/>
            <a:ext cx="8153400" cy="10801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 smtClean="0"/>
              <a:t>each gas (</a:t>
            </a:r>
            <a:r>
              <a:rPr lang="en-US" altLang="en-US" dirty="0" err="1" smtClean="0"/>
              <a:t>jovian</a:t>
            </a:r>
            <a:r>
              <a:rPr lang="en-US" altLang="en-US" dirty="0" smtClean="0"/>
              <a:t>) planet formed its own </a:t>
            </a:r>
            <a:r>
              <a:rPr lang="en-CA" altLang="en-US" dirty="0" smtClean="0"/>
              <a:t>“</a:t>
            </a:r>
            <a:r>
              <a:rPr lang="en-US" altLang="ja-JP" dirty="0" smtClean="0"/>
              <a:t>miniature” solar nebula, out of which their moons formed</a:t>
            </a:r>
          </a:p>
        </p:txBody>
      </p:sp>
      <p:pic>
        <p:nvPicPr>
          <p:cNvPr id="56325" name="Picture 4" descr="fig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584" y="2708920"/>
            <a:ext cx="7057673" cy="3816424"/>
          </a:xfrm>
          <a:noFill/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52400"/>
            <a:ext cx="7772400" cy="6096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Building the Planets</a:t>
            </a:r>
          </a:p>
        </p:txBody>
      </p:sp>
    </p:spTree>
    <p:extLst>
      <p:ext uri="{BB962C8B-B14F-4D97-AF65-F5344CB8AC3E}">
        <p14:creationId xmlns:p14="http://schemas.microsoft.com/office/powerpoint/2010/main" val="18687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60960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Solar Wind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268760"/>
            <a:ext cx="8676456" cy="4267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charged particles streaming out from the new Sun cleared away the </a:t>
            </a:r>
            <a:r>
              <a:rPr lang="en-US" altLang="en-US" u="sng" dirty="0" smtClean="0"/>
              <a:t>leftover</a:t>
            </a:r>
            <a:r>
              <a:rPr lang="en-US" altLang="en-US" dirty="0" smtClean="0"/>
              <a:t> gas</a:t>
            </a:r>
          </a:p>
          <a:p>
            <a:pPr lvl="1" eaLnBrk="1" hangingPunct="1"/>
            <a:r>
              <a:rPr lang="en-US" altLang="en-US" sz="2800" dirty="0" smtClean="0"/>
              <a:t>most of the mass of the solar </a:t>
            </a:r>
            <a:r>
              <a:rPr lang="en-US" altLang="en-US" sz="2800" dirty="0"/>
              <a:t>n</a:t>
            </a:r>
            <a:r>
              <a:rPr lang="en-US" altLang="en-US" sz="2800" dirty="0" smtClean="0"/>
              <a:t>ebula was initially gas</a:t>
            </a:r>
          </a:p>
          <a:p>
            <a:pPr eaLnBrk="1" hangingPunct="1"/>
            <a:r>
              <a:rPr lang="en-US" altLang="en-US" dirty="0" smtClean="0"/>
              <a:t>the solar wind cannot move objects much larger than a small grain of dust</a:t>
            </a:r>
          </a:p>
          <a:p>
            <a:pPr lvl="1" eaLnBrk="1" hangingPunct="1"/>
            <a:r>
              <a:rPr lang="en-US" altLang="en-US" sz="2800" dirty="0" smtClean="0"/>
              <a:t>all rocks (and larger) are not affected by solar wind</a:t>
            </a:r>
          </a:p>
          <a:p>
            <a:pPr eaLnBrk="1" hangingPunct="1"/>
            <a:r>
              <a:rPr lang="en-CA" altLang="en-US" dirty="0" smtClean="0"/>
              <a:t>timescale for solar wind “cleanout” vs </a:t>
            </a:r>
            <a:r>
              <a:rPr lang="en-CA" altLang="en-US" dirty="0" err="1" smtClean="0"/>
              <a:t>planetesimal</a:t>
            </a:r>
            <a:r>
              <a:rPr lang="en-CA" altLang="en-US" dirty="0" smtClean="0"/>
              <a:t> formation?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967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 descr="09-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r="15309" b="3333"/>
          <a:stretch/>
        </p:blipFill>
        <p:spPr bwMode="auto">
          <a:xfrm>
            <a:off x="2987675" y="104775"/>
            <a:ext cx="606782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 Box 3"/>
          <p:cNvSpPr txBox="1">
            <a:spLocks noChangeArrowheads="1"/>
          </p:cNvSpPr>
          <p:nvPr/>
        </p:nvSpPr>
        <p:spPr bwMode="auto">
          <a:xfrm>
            <a:off x="152400" y="152400"/>
            <a:ext cx="2743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cloud contracts, spins up, flattens</a:t>
            </a:r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60421" name="Text Box 4"/>
          <p:cNvSpPr txBox="1">
            <a:spLocks noChangeArrowheads="1"/>
          </p:cNvSpPr>
          <p:nvPr/>
        </p:nvSpPr>
        <p:spPr bwMode="auto">
          <a:xfrm>
            <a:off x="152400" y="1219200"/>
            <a:ext cx="2514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H, He stay as gas; most other elements “condense out”</a:t>
            </a:r>
            <a:endParaRPr lang="en-US" altLang="en-US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sp>
        <p:nvSpPr>
          <p:cNvPr id="60422" name="Text Box 5"/>
          <p:cNvSpPr txBox="1">
            <a:spLocks noChangeArrowheads="1"/>
          </p:cNvSpPr>
          <p:nvPr/>
        </p:nvSpPr>
        <p:spPr bwMode="auto">
          <a:xfrm>
            <a:off x="152400" y="2971800"/>
            <a:ext cx="26066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planetesimals</a:t>
            </a:r>
            <a:r>
              <a:rPr lang="en-CA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 grow, outer ones accrete much more gas</a:t>
            </a:r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60423" name="Text Box 6"/>
          <p:cNvSpPr txBox="1">
            <a:spLocks noChangeArrowheads="1"/>
          </p:cNvSpPr>
          <p:nvPr/>
        </p:nvSpPr>
        <p:spPr bwMode="auto">
          <a:xfrm>
            <a:off x="152400" y="4797152"/>
            <a:ext cx="29876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solar wind eventually removes remaining gas</a:t>
            </a:r>
            <a:endParaRPr lang="en-US" altLang="en-US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5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1" name="Picture 2" descr="AAAKKLR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59" y="823540"/>
            <a:ext cx="3017838" cy="593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Text Box 4"/>
          <p:cNvSpPr txBox="1">
            <a:spLocks noChangeArrowheads="1"/>
          </p:cNvSpPr>
          <p:nvPr/>
        </p:nvSpPr>
        <p:spPr bwMode="auto">
          <a:xfrm>
            <a:off x="2095872" y="836712"/>
            <a:ext cx="3124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radial structure: 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inner core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dirty="0" smtClean="0">
                <a:solidFill>
                  <a:srgbClr val="A50021"/>
                </a:solidFill>
                <a:latin typeface="Calibri" panose="020F0502020204030204" pitchFamily="34" charset="0"/>
              </a:rPr>
              <a:t>outer core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dirty="0" smtClean="0">
                <a:solidFill>
                  <a:srgbClr val="292929"/>
                </a:solidFill>
                <a:latin typeface="Calibri" panose="020F0502020204030204" pitchFamily="34" charset="0"/>
              </a:rPr>
              <a:t>mantle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1" dirty="0" smtClean="0">
                <a:solidFill>
                  <a:srgbClr val="292929"/>
                </a:solidFill>
                <a:latin typeface="Calibri" panose="020F0502020204030204" pitchFamily="34" charset="0"/>
              </a:rPr>
              <a:t>crust</a:t>
            </a:r>
          </a:p>
        </p:txBody>
      </p:sp>
      <p:sp>
        <p:nvSpPr>
          <p:cNvPr id="99334" name="Text Box 5"/>
          <p:cNvSpPr txBox="1">
            <a:spLocks noChangeArrowheads="1"/>
          </p:cNvSpPr>
          <p:nvPr/>
        </p:nvSpPr>
        <p:spPr bwMode="auto">
          <a:xfrm>
            <a:off x="1634150" y="3561566"/>
            <a:ext cx="32978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density: </a:t>
            </a:r>
            <a:r>
              <a:rPr lang="el-GR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ρ</a:t>
            </a:r>
            <a:r>
              <a:rPr lang="en-US" altLang="en-US" sz="2800" baseline="-250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core</a:t>
            </a: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 &gt;&gt; </a:t>
            </a:r>
            <a:r>
              <a:rPr lang="el-GR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ρ</a:t>
            </a:r>
            <a:r>
              <a:rPr lang="en-US" altLang="en-US" sz="2800" baseline="-250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crust</a:t>
            </a:r>
            <a:r>
              <a:rPr lang="en-US" altLang="en-US" sz="2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99335" name="Text Box 6"/>
          <p:cNvSpPr txBox="1">
            <a:spLocks noChangeArrowheads="1"/>
          </p:cNvSpPr>
          <p:nvPr/>
        </p:nvSpPr>
        <p:spPr bwMode="auto">
          <a:xfrm>
            <a:off x="755576" y="5354052"/>
            <a:ext cx="41976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temperature:</a:t>
            </a: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008080"/>
                </a:solidFill>
                <a:latin typeface="Calibri" panose="020F0502020204030204" pitchFamily="34" charset="0"/>
              </a:rPr>
              <a:t>T</a:t>
            </a:r>
            <a:r>
              <a:rPr lang="en-US" altLang="en-US" sz="2800" baseline="-25000" dirty="0" err="1" smtClean="0">
                <a:solidFill>
                  <a:srgbClr val="008080"/>
                </a:solidFill>
                <a:latin typeface="Calibri" panose="020F0502020204030204" pitchFamily="34" charset="0"/>
              </a:rPr>
              <a:t>core</a:t>
            </a: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 &gt;&gt; </a:t>
            </a:r>
            <a:r>
              <a:rPr lang="en-US" altLang="en-US" sz="2800" dirty="0" err="1" smtClean="0">
                <a:solidFill>
                  <a:srgbClr val="008080"/>
                </a:solidFill>
                <a:latin typeface="Calibri" panose="020F0502020204030204" pitchFamily="34" charset="0"/>
              </a:rPr>
              <a:t>T</a:t>
            </a:r>
            <a:r>
              <a:rPr lang="en-US" altLang="en-US" sz="2800" baseline="-25000" dirty="0" err="1" smtClean="0">
                <a:solidFill>
                  <a:srgbClr val="008080"/>
                </a:solidFill>
                <a:latin typeface="Calibri" panose="020F0502020204030204" pitchFamily="34" charset="0"/>
              </a:rPr>
              <a:t>surface</a:t>
            </a:r>
            <a:endParaRPr lang="en-US" altLang="en-US" sz="2800" baseline="-25000" dirty="0" smtClean="0">
              <a:solidFill>
                <a:srgbClr val="00808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323528" y="56818"/>
            <a:ext cx="70457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Earth</a:t>
            </a:r>
            <a:r>
              <a:rPr lang="en-CA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’</a:t>
            </a:r>
            <a:r>
              <a:rPr lang="en-US" altLang="ja-JP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s interior is </a:t>
            </a:r>
            <a:r>
              <a:rPr lang="en-CA" altLang="ja-JP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differentiated”</a:t>
            </a:r>
            <a:endParaRPr lang="en-US" altLang="en-US" sz="400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0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Origin of the Asteroids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701" y="764704"/>
            <a:ext cx="8915400" cy="172819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Solar wind did </a:t>
            </a:r>
            <a:r>
              <a:rPr lang="en-US" altLang="en-US" b="1" dirty="0" smtClean="0"/>
              <a:t>not</a:t>
            </a:r>
            <a:r>
              <a:rPr lang="en-US" altLang="en-US" dirty="0" smtClean="0"/>
              <a:t> remove leftover </a:t>
            </a:r>
            <a:r>
              <a:rPr lang="en-US" altLang="en-US" dirty="0" smtClean="0">
                <a:solidFill>
                  <a:srgbClr val="FF0000"/>
                </a:solidFill>
              </a:rPr>
              <a:t>rocky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planetesimals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Jupiter prevented some of these from accreting into a planet…these are present-day </a:t>
            </a:r>
            <a:r>
              <a:rPr lang="en-US" altLang="en-US" b="1" dirty="0" smtClean="0"/>
              <a:t>asteroids</a:t>
            </a:r>
            <a:endParaRPr lang="en-US" altLang="en-US" dirty="0" smtClean="0"/>
          </a:p>
        </p:txBody>
      </p:sp>
      <p:pic>
        <p:nvPicPr>
          <p:cNvPr id="62469" name="Picture 4" descr="f08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" t="24602" r="1030" b="16402"/>
          <a:stretch>
            <a:fillRect/>
          </a:stretch>
        </p:blipFill>
        <p:spPr bwMode="auto">
          <a:xfrm>
            <a:off x="366639" y="3046859"/>
            <a:ext cx="84582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51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Origin of the Comets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701" y="764704"/>
            <a:ext cx="8915400" cy="352839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Solar wind did </a:t>
            </a:r>
            <a:r>
              <a:rPr lang="en-US" altLang="en-US" b="1" dirty="0" smtClean="0"/>
              <a:t>not</a:t>
            </a:r>
            <a:r>
              <a:rPr lang="en-US" altLang="en-US" dirty="0" smtClean="0"/>
              <a:t> remove leftover </a:t>
            </a:r>
            <a:r>
              <a:rPr lang="en-US" altLang="en-US" dirty="0" smtClean="0">
                <a:solidFill>
                  <a:srgbClr val="FF0000"/>
                </a:solidFill>
              </a:rPr>
              <a:t>icy </a:t>
            </a:r>
            <a:r>
              <a:rPr lang="en-US" altLang="en-US" dirty="0" err="1" smtClean="0"/>
              <a:t>planetesimals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…</a:t>
            </a:r>
            <a:r>
              <a:rPr lang="en-US" altLang="en-US" dirty="0"/>
              <a:t>these are present-day </a:t>
            </a:r>
            <a:r>
              <a:rPr lang="en-US" altLang="en-US" dirty="0" smtClean="0"/>
              <a:t>comets</a:t>
            </a:r>
          </a:p>
          <a:p>
            <a:pPr eaLnBrk="1" hangingPunct="1"/>
            <a:r>
              <a:rPr lang="en-CA" altLang="en-US" dirty="0"/>
              <a:t>those </a:t>
            </a:r>
            <a:r>
              <a:rPr lang="en-CA" altLang="en-US" dirty="0" smtClean="0"/>
              <a:t>between </a:t>
            </a:r>
            <a:r>
              <a:rPr lang="en-CA" altLang="en-US" dirty="0"/>
              <a:t>the </a:t>
            </a:r>
            <a:r>
              <a:rPr lang="en-CA" altLang="en-US" dirty="0" err="1"/>
              <a:t>jovian</a:t>
            </a:r>
            <a:r>
              <a:rPr lang="en-CA" altLang="en-US" dirty="0"/>
              <a:t> planets were: </a:t>
            </a:r>
          </a:p>
          <a:p>
            <a:pPr lvl="1" eaLnBrk="1" hangingPunct="1"/>
            <a:r>
              <a:rPr lang="en-CA" altLang="en-US" dirty="0"/>
              <a:t>captured or </a:t>
            </a:r>
          </a:p>
          <a:p>
            <a:pPr lvl="1" eaLnBrk="1" hangingPunct="1"/>
            <a:r>
              <a:rPr lang="en-CA" altLang="en-US" dirty="0"/>
              <a:t>gravitationally flung in all directions into the </a:t>
            </a:r>
            <a:r>
              <a:rPr lang="en-CA" altLang="en-US" b="1" dirty="0" err="1"/>
              <a:t>Oort</a:t>
            </a:r>
            <a:r>
              <a:rPr lang="en-CA" altLang="en-US" b="1" dirty="0"/>
              <a:t> cloud</a:t>
            </a:r>
            <a:r>
              <a:rPr lang="en-CA" altLang="en-US" dirty="0"/>
              <a:t>.</a:t>
            </a:r>
          </a:p>
          <a:p>
            <a:pPr eaLnBrk="1" hangingPunct="1"/>
            <a:r>
              <a:rPr lang="en-CA" altLang="en-US" dirty="0"/>
              <a:t>those beyond Neptune’s orbit remained in the ecliptic plane in what we call the </a:t>
            </a:r>
            <a:r>
              <a:rPr lang="en-CA" altLang="en-US" b="1" dirty="0"/>
              <a:t>Kuiper belt</a:t>
            </a:r>
            <a:r>
              <a:rPr lang="en-CA" altLang="en-US" dirty="0" smtClean="0"/>
              <a:t>.</a:t>
            </a:r>
            <a:endParaRPr lang="en-CA" altLang="en-US" dirty="0"/>
          </a:p>
        </p:txBody>
      </p:sp>
      <p:pic>
        <p:nvPicPr>
          <p:cNvPr id="5" name="Picture 4" descr="f08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030" r="2178" b="5560"/>
          <a:stretch/>
        </p:blipFill>
        <p:spPr bwMode="auto">
          <a:xfrm>
            <a:off x="323528" y="4128458"/>
            <a:ext cx="3987552" cy="252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99992" y="4848675"/>
            <a:ext cx="4248472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9999"/>
              </a:buClr>
            </a:pPr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nebular model </a:t>
            </a:r>
            <a:r>
              <a:rPr lang="en-US" altLang="en-US" i="1" dirty="0" smtClean="0">
                <a:solidFill>
                  <a:srgbClr val="009999"/>
                </a:solidFill>
                <a:latin typeface="Calibri" panose="020F0502020204030204" pitchFamily="34" charset="0"/>
              </a:rPr>
              <a:t>predicted</a:t>
            </a:r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 Kuiper Belt 40 years before it was </a:t>
            </a:r>
            <a:r>
              <a:rPr lang="en-US" altLang="en-US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diskovered</a:t>
            </a:r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737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Exceptions?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2776"/>
            <a:ext cx="7990656" cy="4114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What caused the </a:t>
            </a:r>
            <a:r>
              <a:rPr lang="en-CA" altLang="en-US" dirty="0" smtClean="0"/>
              <a:t>“</a:t>
            </a:r>
            <a:r>
              <a:rPr lang="en-US" altLang="ja-JP" dirty="0" smtClean="0"/>
              <a:t>heavy bombardment</a:t>
            </a:r>
            <a:r>
              <a:rPr lang="en-CA" altLang="ja-JP" dirty="0" smtClean="0"/>
              <a:t>” </a:t>
            </a:r>
            <a:r>
              <a:rPr lang="en-US" altLang="ja-JP" dirty="0" smtClean="0"/>
              <a:t>– huge number of craters found on Moon, </a:t>
            </a:r>
            <a:r>
              <a:rPr lang="en-US" altLang="ja-JP" dirty="0" err="1" smtClean="0"/>
              <a:t>etc</a:t>
            </a:r>
            <a:r>
              <a:rPr lang="en-US" altLang="ja-JP" dirty="0" smtClean="0"/>
              <a:t>?</a:t>
            </a:r>
          </a:p>
          <a:p>
            <a:pPr eaLnBrk="1" hangingPunct="1"/>
            <a:r>
              <a:rPr lang="en-US" altLang="en-US" dirty="0" smtClean="0"/>
              <a:t>How did the Earth get such a large moon?</a:t>
            </a:r>
          </a:p>
          <a:p>
            <a:pPr eaLnBrk="1" hangingPunct="1"/>
            <a:r>
              <a:rPr lang="en-US" altLang="en-US" dirty="0" smtClean="0"/>
              <a:t>How do we explain the retrograde motions?</a:t>
            </a:r>
          </a:p>
          <a:p>
            <a:pPr eaLnBrk="1" hangingPunct="1"/>
            <a:r>
              <a:rPr lang="en-US" altLang="en-US" dirty="0" smtClean="0"/>
              <a:t>Why do some of the planets have such greatly tilted rotation axes?</a:t>
            </a:r>
          </a:p>
        </p:txBody>
      </p:sp>
    </p:spTree>
    <p:extLst>
      <p:ext uri="{BB962C8B-B14F-4D97-AF65-F5344CB8AC3E}">
        <p14:creationId xmlns:p14="http://schemas.microsoft.com/office/powerpoint/2010/main" val="4015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6096000" cy="1143000"/>
          </a:xfrm>
        </p:spPr>
        <p:txBody>
          <a:bodyPr/>
          <a:lstStyle/>
          <a:p>
            <a:pPr eaLnBrk="1" hangingPunct="1"/>
            <a:r>
              <a:rPr lang="en-CA" altLang="ja-JP" sz="4000" dirty="0" smtClean="0"/>
              <a:t>“</a:t>
            </a:r>
            <a:r>
              <a:rPr lang="en-US" altLang="ja-JP" sz="4000" dirty="0" smtClean="0"/>
              <a:t>Heavy Bombardment</a:t>
            </a:r>
            <a:r>
              <a:rPr lang="en-CA" altLang="ja-JP" sz="4000" dirty="0" smtClean="0"/>
              <a:t>”</a:t>
            </a:r>
            <a:endParaRPr lang="en-US" altLang="en-US" sz="4000" dirty="0" smtClean="0"/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340768"/>
            <a:ext cx="8001000" cy="223224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there were many more leftover </a:t>
            </a:r>
            <a:r>
              <a:rPr lang="en-US" altLang="en-US" dirty="0" err="1" smtClean="0"/>
              <a:t>planetesimals</a:t>
            </a:r>
            <a:r>
              <a:rPr lang="en-US" altLang="en-US" dirty="0" smtClean="0"/>
              <a:t> than we see today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most collided with the newly-formed planets &amp; moons  during the first few 100 million years of SS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7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4624"/>
            <a:ext cx="7621587" cy="6096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Origin of our large Moon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785514"/>
            <a:ext cx="8380413" cy="28194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hypothesis:</a:t>
            </a:r>
            <a:r>
              <a:rPr lang="en-US" altLang="en-US" dirty="0" smtClean="0"/>
              <a:t> Mars-sized </a:t>
            </a:r>
            <a:r>
              <a:rPr lang="en-CA" altLang="en-US" dirty="0" smtClean="0"/>
              <a:t>“</a:t>
            </a:r>
            <a:r>
              <a:rPr lang="en-US" altLang="ja-JP" dirty="0" smtClean="0"/>
              <a:t>leftover</a:t>
            </a:r>
            <a:r>
              <a:rPr lang="en-CA" altLang="ja-JP" dirty="0" smtClean="0"/>
              <a:t>”</a:t>
            </a:r>
            <a:r>
              <a:rPr lang="en-US" altLang="ja-JP" dirty="0" smtClean="0"/>
              <a:t> slammed into Earth, blasting rock from Earth</a:t>
            </a:r>
            <a:r>
              <a:rPr lang="en-CA" altLang="ja-JP" dirty="0" smtClean="0"/>
              <a:t>’</a:t>
            </a:r>
            <a:r>
              <a:rPr lang="en-US" altLang="ja-JP" dirty="0" smtClean="0"/>
              <a:t>s outer layers into orbit, where it re-accreted to form the Moon</a:t>
            </a:r>
          </a:p>
          <a:p>
            <a:pPr eaLnBrk="1" hangingPunct="1"/>
            <a:r>
              <a:rPr lang="en-US" altLang="en-US" dirty="0" smtClean="0"/>
              <a:t>we see evidence of massive collisions in other places in the Solar System</a:t>
            </a:r>
          </a:p>
          <a:p>
            <a:pPr eaLnBrk="1" hangingPunct="1"/>
            <a:r>
              <a:rPr lang="en-CA" altLang="en-US" dirty="0" smtClean="0"/>
              <a:t>also: composition of Moon &amp; computer simulations…</a:t>
            </a:r>
            <a:endParaRPr lang="en-US" altLang="en-US" dirty="0" smtClean="0"/>
          </a:p>
        </p:txBody>
      </p:sp>
      <p:pic>
        <p:nvPicPr>
          <p:cNvPr id="70661" name="Picture 4" descr="09-1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9" t="10452" r="81" b="11159"/>
          <a:stretch>
            <a:fillRect/>
          </a:stretch>
        </p:blipFill>
        <p:spPr>
          <a:xfrm>
            <a:off x="755576" y="4174157"/>
            <a:ext cx="3962400" cy="2286000"/>
          </a:xfrm>
          <a:noFill/>
        </p:spPr>
      </p:pic>
      <p:pic>
        <p:nvPicPr>
          <p:cNvPr id="70662" name="Picture 5" descr="09-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r="17680"/>
          <a:stretch>
            <a:fillRect/>
          </a:stretch>
        </p:blipFill>
        <p:spPr bwMode="auto">
          <a:xfrm>
            <a:off x="5220072" y="3820938"/>
            <a:ext cx="2736850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70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04664"/>
            <a:ext cx="8763000" cy="4572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More Exceptions to the Rules:</a:t>
            </a:r>
            <a:br>
              <a:rPr lang="en-US" altLang="en-US" sz="4000" dirty="0" smtClean="0"/>
            </a:br>
            <a:r>
              <a:rPr lang="en-US" altLang="en-US" sz="4000" dirty="0" smtClean="0">
                <a:solidFill>
                  <a:srgbClr val="009999"/>
                </a:solidFill>
              </a:rPr>
              <a:t>close encounters, impacts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45096"/>
            <a:ext cx="8382000" cy="464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Why do some moons orbit opposite to their planet</a:t>
            </a:r>
            <a:r>
              <a:rPr lang="en-CA" altLang="en-US" dirty="0" smtClean="0"/>
              <a:t>’</a:t>
            </a:r>
            <a:r>
              <a:rPr lang="en-US" altLang="ja-JP" dirty="0" smtClean="0"/>
              <a:t>s rotation direction?</a:t>
            </a:r>
          </a:p>
          <a:p>
            <a:pPr lvl="1" eaLnBrk="1" hangingPunct="1"/>
            <a:r>
              <a:rPr lang="en-US" altLang="en-US" sz="2800" dirty="0" smtClean="0"/>
              <a:t>captured moons (e.g. Triton, a captured “Pluto”)</a:t>
            </a:r>
          </a:p>
          <a:p>
            <a:pPr eaLnBrk="1" hangingPunct="1"/>
            <a:r>
              <a:rPr lang="en-US" altLang="en-US" dirty="0" smtClean="0"/>
              <a:t>Why are rotation axes of some planets tilted?</a:t>
            </a:r>
          </a:p>
          <a:p>
            <a:pPr lvl="1" eaLnBrk="1" hangingPunct="1"/>
            <a:r>
              <a:rPr lang="en-US" altLang="en-US" sz="2800" dirty="0" smtClean="0"/>
              <a:t>impacts </a:t>
            </a:r>
            <a:r>
              <a:rPr lang="en-CA" altLang="en-US" sz="2800" dirty="0" smtClean="0"/>
              <a:t>“</a:t>
            </a:r>
            <a:r>
              <a:rPr lang="en-US" altLang="ja-JP" sz="2800" dirty="0" smtClean="0"/>
              <a:t>knock them over</a:t>
            </a:r>
            <a:r>
              <a:rPr lang="en-CA" altLang="ja-JP" sz="2800" dirty="0" smtClean="0"/>
              <a:t>”</a:t>
            </a:r>
            <a:r>
              <a:rPr lang="en-US" altLang="ja-JP" sz="2800" dirty="0" smtClean="0"/>
              <a:t> (extreme example:  Uranus, but its moons followed the tilt…formed later?)</a:t>
            </a:r>
          </a:p>
          <a:p>
            <a:pPr eaLnBrk="1" hangingPunct="1"/>
            <a:r>
              <a:rPr lang="en-US" altLang="en-US" dirty="0" smtClean="0"/>
              <a:t>Why do some planets rotate more quickly/slowly than others?</a:t>
            </a:r>
          </a:p>
          <a:p>
            <a:pPr lvl="1" eaLnBrk="1" hangingPunct="1"/>
            <a:r>
              <a:rPr lang="en-US" altLang="en-US" sz="2800" dirty="0" smtClean="0"/>
              <a:t>impacts </a:t>
            </a:r>
            <a:r>
              <a:rPr lang="en-CA" altLang="en-US" sz="2800" dirty="0" smtClean="0"/>
              <a:t>“</a:t>
            </a:r>
            <a:r>
              <a:rPr lang="en-US" altLang="ja-JP" sz="2800" dirty="0" smtClean="0"/>
              <a:t>spin them up/down</a:t>
            </a:r>
            <a:r>
              <a:rPr lang="en-CA" altLang="ja-JP" sz="2800" dirty="0" smtClean="0"/>
              <a:t>” (extreme example: Venus)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6404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6096000" cy="1143000"/>
          </a:xfrm>
        </p:spPr>
        <p:txBody>
          <a:bodyPr/>
          <a:lstStyle/>
          <a:p>
            <a:r>
              <a:rPr lang="en-US" altLang="en-US" sz="4000" dirty="0" smtClean="0"/>
              <a:t>Some recent discoveries…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0" y="765175"/>
            <a:ext cx="9144000" cy="5760169"/>
          </a:xfrm>
        </p:spPr>
        <p:txBody>
          <a:bodyPr/>
          <a:lstStyle/>
          <a:p>
            <a:r>
              <a:rPr lang="en-US" altLang="en-US" dirty="0" smtClean="0"/>
              <a:t>Material returned from comets</a:t>
            </a:r>
          </a:p>
          <a:p>
            <a:pPr lvl="1"/>
            <a:r>
              <a:rPr lang="en-US" altLang="en-US" dirty="0" smtClean="0"/>
              <a:t>Project Stardust collected material from Comet Wild 2, expected to find “pre-solar” material left over from cold outer edges of pre-solar nebula</a:t>
            </a:r>
          </a:p>
          <a:p>
            <a:pPr lvl="2"/>
            <a:r>
              <a:rPr lang="en-US" altLang="en-US" dirty="0" smtClean="0">
                <a:latin typeface="Arial" pitchFamily="34" charset="0"/>
              </a:rPr>
              <a:t>instead found some material formed at very high temper-</a:t>
            </a:r>
            <a:r>
              <a:rPr lang="en-US" altLang="en-US" dirty="0" err="1" smtClean="0">
                <a:latin typeface="Arial" pitchFamily="34" charset="0"/>
              </a:rPr>
              <a:t>atures</a:t>
            </a:r>
            <a:r>
              <a:rPr lang="en-US" altLang="en-US" dirty="0" smtClean="0">
                <a:latin typeface="Arial" pitchFamily="34" charset="0"/>
              </a:rPr>
              <a:t>, very near young Sun (4.567 billion years ago)</a:t>
            </a:r>
          </a:p>
          <a:p>
            <a:r>
              <a:rPr lang="en-US" altLang="en-US" dirty="0" smtClean="0"/>
              <a:t>Origin of Earth’s Oceans</a:t>
            </a:r>
          </a:p>
          <a:p>
            <a:pPr lvl="1"/>
            <a:r>
              <a:rPr lang="en-US" altLang="en-US" dirty="0" smtClean="0"/>
              <a:t>50 year old theory: comets as the source of oceans</a:t>
            </a:r>
          </a:p>
          <a:p>
            <a:pPr lvl="2"/>
            <a:r>
              <a:rPr lang="en-US" altLang="en-US" dirty="0" smtClean="0">
                <a:latin typeface="Arial" pitchFamily="34" charset="0"/>
              </a:rPr>
              <a:t>Deuterium abundances: oceans vs comets. Previous measurements of 6 </a:t>
            </a:r>
            <a:r>
              <a:rPr lang="en-US" altLang="en-US" dirty="0" err="1" smtClean="0">
                <a:latin typeface="Arial" pitchFamily="34" charset="0"/>
              </a:rPr>
              <a:t>Oort</a:t>
            </a:r>
            <a:r>
              <a:rPr lang="en-US" altLang="en-US" dirty="0" smtClean="0">
                <a:latin typeface="Arial" pitchFamily="34" charset="0"/>
              </a:rPr>
              <a:t> Cloud comets gave D abundances twice as high as in oceans. But in Oct, 2011, using Herschel/HIFI, measurement of Kuiper Belt comet 103P/Hartley 2 gave same abundance as oceans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543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65532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Other Planetary Systems</a:t>
            </a:r>
          </a:p>
        </p:txBody>
      </p:sp>
      <p:pic>
        <p:nvPicPr>
          <p:cNvPr id="9" name="Picture 2" descr="http://leilabattison.files.wordpress.com/2010/08/drake-equa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70315" cy="558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32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65532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Other Planetary Systems</a:t>
            </a:r>
          </a:p>
        </p:txBody>
      </p:sp>
      <p:pic>
        <p:nvPicPr>
          <p:cNvPr id="4" name="Picture 6" descr="the_flake_equ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2962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3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2" descr="10-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Text Box 3"/>
          <p:cNvSpPr txBox="1">
            <a:spLocks noChangeArrowheads="1"/>
          </p:cNvSpPr>
          <p:nvPr/>
        </p:nvSpPr>
        <p:spPr bwMode="auto">
          <a:xfrm>
            <a:off x="5004048" y="-27384"/>
            <a:ext cx="4104456" cy="1323439"/>
          </a:xfrm>
          <a:prstGeom prst="rect">
            <a:avLst/>
          </a:prstGeom>
          <a:noFill/>
          <a:ln w="19050">
            <a:solidFill>
              <a:srgbClr val="80008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  <a:cs typeface="Arial" pitchFamily="34" charset="0"/>
              </a:rPr>
              <a:t>How are planetary interiors </a:t>
            </a:r>
            <a:r>
              <a:rPr lang="en-US" altLang="en-US" sz="4000" b="1" dirty="0" smtClean="0">
                <a:solidFill>
                  <a:srgbClr val="800080"/>
                </a:solidFill>
                <a:latin typeface="Calibri" panose="020F0502020204030204" pitchFamily="34" charset="0"/>
                <a:cs typeface="Arial" pitchFamily="34" charset="0"/>
              </a:rPr>
              <a:t>heated</a:t>
            </a:r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  <a:cs typeface="Arial" pitchFamily="34" charset="0"/>
              </a:rPr>
              <a:t>? </a:t>
            </a:r>
          </a:p>
        </p:txBody>
      </p:sp>
      <p:sp>
        <p:nvSpPr>
          <p:cNvPr id="101381" name="Text Box 4"/>
          <p:cNvSpPr txBox="1">
            <a:spLocks noChangeArrowheads="1"/>
          </p:cNvSpPr>
          <p:nvPr/>
        </p:nvSpPr>
        <p:spPr bwMode="auto">
          <a:xfrm>
            <a:off x="395536" y="209575"/>
            <a:ext cx="136531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accretion</a:t>
            </a:r>
          </a:p>
        </p:txBody>
      </p:sp>
      <p:sp>
        <p:nvSpPr>
          <p:cNvPr id="101382" name="Text Box 5"/>
          <p:cNvSpPr txBox="1">
            <a:spLocks noChangeArrowheads="1"/>
          </p:cNvSpPr>
          <p:nvPr/>
        </p:nvSpPr>
        <p:spPr bwMode="auto">
          <a:xfrm>
            <a:off x="6084168" y="3933056"/>
            <a:ext cx="2039148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differentiation</a:t>
            </a:r>
          </a:p>
        </p:txBody>
      </p:sp>
      <p:sp>
        <p:nvSpPr>
          <p:cNvPr id="101383" name="Text Box 6"/>
          <p:cNvSpPr txBox="1">
            <a:spLocks noChangeArrowheads="1"/>
          </p:cNvSpPr>
          <p:nvPr/>
        </p:nvSpPr>
        <p:spPr bwMode="auto">
          <a:xfrm>
            <a:off x="4931226" y="6100762"/>
            <a:ext cx="2448272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radioactive decay</a:t>
            </a:r>
          </a:p>
        </p:txBody>
      </p:sp>
      <p:sp>
        <p:nvSpPr>
          <p:cNvPr id="179207" name="Text Box 7"/>
          <p:cNvSpPr txBox="1">
            <a:spLocks noChangeArrowheads="1"/>
          </p:cNvSpPr>
          <p:nvPr/>
        </p:nvSpPr>
        <p:spPr bwMode="auto">
          <a:xfrm>
            <a:off x="395536" y="4221088"/>
            <a:ext cx="5220072" cy="1077218"/>
          </a:xfrm>
          <a:prstGeom prst="rect">
            <a:avLst/>
          </a:prstGeom>
          <a:solidFill>
            <a:srgbClr val="DAB5FF"/>
          </a:solidFill>
          <a:ln w="9525">
            <a:solidFill>
              <a:srgbClr val="80008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3200" b="1" dirty="0" smtClean="0">
                <a:solidFill>
                  <a:srgbClr val="800080"/>
                </a:solidFill>
                <a:latin typeface="Calibri" panose="020F0502020204030204" pitchFamily="34" charset="0"/>
              </a:rPr>
              <a:t>in all cases: heat generated is proportional to planet</a:t>
            </a:r>
            <a:r>
              <a:rPr lang="en-CA" altLang="en-US" sz="3200" b="1" dirty="0" smtClean="0">
                <a:solidFill>
                  <a:srgbClr val="800080"/>
                </a:solidFill>
                <a:latin typeface="Calibri" panose="020F0502020204030204" pitchFamily="34" charset="0"/>
              </a:rPr>
              <a:t>’</a:t>
            </a:r>
            <a:r>
              <a:rPr lang="en-US" altLang="ja-JP" sz="3200" b="1" dirty="0" smtClean="0">
                <a:solidFill>
                  <a:srgbClr val="800080"/>
                </a:solidFill>
                <a:latin typeface="Calibri" panose="020F0502020204030204" pitchFamily="34" charset="0"/>
              </a:rPr>
              <a:t>s </a:t>
            </a:r>
            <a:r>
              <a:rPr lang="en-US" altLang="ja-JP" sz="3200" b="1" u="sng" dirty="0" smtClean="0">
                <a:solidFill>
                  <a:srgbClr val="800080"/>
                </a:solidFill>
                <a:latin typeface="Calibri" panose="020F0502020204030204" pitchFamily="34" charset="0"/>
              </a:rPr>
              <a:t>mass</a:t>
            </a:r>
            <a:endParaRPr lang="en-US" altLang="en-US" sz="3200" b="1" u="sng" dirty="0" smtClean="0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1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7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65532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Other Planetary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228600" y="648816"/>
                <a:ext cx="8915400" cy="3572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7" rIns="92075" bIns="46037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CA" altLang="en-US" kern="0" dirty="0" smtClean="0"/>
                  <a:t>Real data: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CA" altLang="en-US" i="1" kern="0" dirty="0" smtClean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CA" altLang="en-US" kern="0" dirty="0" smtClean="0">
                    <a:latin typeface="Arial" pitchFamily="34" charset="0"/>
                  </a:rPr>
                  <a:t>1800 planets discovered to date in </a:t>
                </a:r>
                <a14:m>
                  <m:oMath xmlns:m="http://schemas.openxmlformats.org/officeDocument/2006/math">
                    <m:r>
                      <a:rPr lang="en-CA" altLang="en-US" i="1" kern="0" dirty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CA" altLang="en-US" kern="0" dirty="0" smtClean="0">
                    <a:latin typeface="Arial" pitchFamily="34" charset="0"/>
                  </a:rPr>
                  <a:t>1100 systems </a:t>
                </a:r>
              </a:p>
              <a:p>
                <a:pPr lvl="1" eaLnBrk="1" hangingPunct="1"/>
                <a:r>
                  <a:rPr lang="en-CA" altLang="en-US" kern="0" dirty="0" smtClean="0">
                    <a:latin typeface="Arial" pitchFamily="34" charset="0"/>
                  </a:rPr>
                  <a:t>…plus a few thousand additional candidates (</a:t>
                </a:r>
                <a:r>
                  <a:rPr lang="en-CA" altLang="en-US" kern="0" dirty="0" err="1" smtClean="0">
                    <a:latin typeface="Arial" pitchFamily="34" charset="0"/>
                  </a:rPr>
                  <a:t>Kepler</a:t>
                </a:r>
                <a:r>
                  <a:rPr lang="en-CA" altLang="en-US" kern="0" dirty="0" smtClean="0">
                    <a:latin typeface="Arial" pitchFamily="34" charset="0"/>
                  </a:rPr>
                  <a:t>)</a:t>
                </a:r>
              </a:p>
              <a:p>
                <a:pPr eaLnBrk="1" hangingPunct="1"/>
                <a:r>
                  <a:rPr lang="en-CA" altLang="en-US" kern="0" dirty="0" smtClean="0"/>
                  <a:t>Extrapolation from data:</a:t>
                </a:r>
              </a:p>
              <a:p>
                <a:pPr lvl="1" eaLnBrk="1" hangingPunct="1"/>
                <a:r>
                  <a:rPr lang="en-CA" altLang="en-US" b="0" kern="0" dirty="0" smtClean="0"/>
                  <a:t> </a:t>
                </a:r>
                <a14:m>
                  <m:oMath xmlns:m="http://schemas.openxmlformats.org/officeDocument/2006/math">
                    <m:r>
                      <a:rPr lang="en-CA" altLang="en-US" b="0" i="1" kern="0" smtClean="0">
                        <a:latin typeface="Cambria Math"/>
                      </a:rPr>
                      <m:t>&gt;</m:t>
                    </m:r>
                  </m:oMath>
                </a14:m>
                <a:r>
                  <a:rPr lang="en-CA" altLang="en-US" kern="0" dirty="0" smtClean="0"/>
                  <a:t> 100 billion planets in the Milky Way (avg. one per star) 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CA" altLang="en-US" i="1" kern="0" dirty="0">
                        <a:latin typeface="Cambria Math"/>
                        <a:ea typeface="Cambria Math"/>
                      </a:rPr>
                      <m:t>~ </m:t>
                    </m:r>
                  </m:oMath>
                </a14:m>
                <a:r>
                  <a:rPr lang="en-CA" altLang="en-US" kern="0" dirty="0" smtClean="0"/>
                  <a:t>10 billion Earth-sized planets in “habitable zone” of Sun-like stars in the Milky Way alone!</a:t>
                </a:r>
                <a:endParaRPr lang="en-CA" altLang="en-US" kern="0" dirty="0"/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648816"/>
                <a:ext cx="8915400" cy="3572272"/>
              </a:xfrm>
              <a:prstGeom prst="rect">
                <a:avLst/>
              </a:prstGeom>
              <a:blipFill rotWithShape="1">
                <a:blip r:embed="rId3"/>
                <a:stretch>
                  <a:fillRect l="-1231" t="-15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8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583760" cy="609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Other Planetary Systems…</a:t>
            </a:r>
            <a:r>
              <a:rPr lang="en-US" altLang="en-US" dirty="0" err="1" smtClean="0"/>
              <a:t>Exosolar</a:t>
            </a:r>
            <a:r>
              <a:rPr lang="en-US" altLang="en-US" dirty="0" smtClean="0"/>
              <a:t> Planets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61080"/>
            <a:ext cx="8613702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28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304800" y="-18256"/>
            <a:ext cx="8731696" cy="1143000"/>
          </a:xfrm>
        </p:spPr>
        <p:txBody>
          <a:bodyPr/>
          <a:lstStyle/>
          <a:p>
            <a:r>
              <a:rPr lang="en-US" altLang="en-US" sz="4000" dirty="0" smtClean="0"/>
              <a:t>First discoveries (all by Doppler shift)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3528" y="980728"/>
                <a:ext cx="8712968" cy="4608512"/>
              </a:xfrm>
            </p:spPr>
            <p:txBody>
              <a:bodyPr/>
              <a:lstStyle/>
              <a:p>
                <a:r>
                  <a:rPr lang="en-US" altLang="en-US" dirty="0" smtClean="0"/>
                  <a:t>1988—Canadian Bruce Campbell &amp; team discovered planet in around Gamma </a:t>
                </a:r>
                <a:r>
                  <a:rPr lang="en-US" altLang="en-US" dirty="0" err="1" smtClean="0"/>
                  <a:t>Cephei</a:t>
                </a:r>
                <a:endParaRPr lang="en-US" altLang="en-US" b="1" dirty="0" smtClean="0"/>
              </a:p>
              <a:p>
                <a:r>
                  <a:rPr lang="en-US" altLang="en-US" dirty="0" smtClean="0"/>
                  <a:t>1992—</a:t>
                </a:r>
                <a:r>
                  <a:rPr lang="en-US" altLang="en-US" dirty="0" err="1" smtClean="0"/>
                  <a:t>Aleksander</a:t>
                </a:r>
                <a:r>
                  <a:rPr lang="en-US" altLang="en-US" dirty="0" smtClean="0"/>
                  <a:t> </a:t>
                </a:r>
                <a:r>
                  <a:rPr lang="en-US" altLang="en-US" dirty="0" err="1" smtClean="0"/>
                  <a:t>Wolszczan</a:t>
                </a:r>
                <a:r>
                  <a:rPr lang="en-US" altLang="en-US" dirty="0" smtClean="0"/>
                  <a:t> and Canadian Dale Frail discovered two planets around pulsar PSR1257+12</a:t>
                </a:r>
              </a:p>
              <a:p>
                <a:r>
                  <a:rPr lang="en-US" altLang="en-US" dirty="0" smtClean="0"/>
                  <a:t>1995—First exoplanet orbiting a main-sequence star, 51 </a:t>
                </a:r>
                <a:r>
                  <a:rPr lang="en-US" altLang="en-US" dirty="0" err="1" smtClean="0"/>
                  <a:t>Pegasi</a:t>
                </a:r>
                <a:r>
                  <a:rPr lang="en-US" altLang="en-US" dirty="0" smtClean="0"/>
                  <a:t> (a Sun-like star)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𝑀</m:t>
                    </m:r>
                    <m:r>
                      <a:rPr lang="en-US" altLang="en-US" i="1" dirty="0" smtClean="0">
                        <a:latin typeface="Cambria Math"/>
                        <a:ea typeface="Cambria Math"/>
                      </a:rPr>
                      <m:t>&gt;</m:t>
                    </m:r>
                    <m:f>
                      <m:fPr>
                        <m:ctrlPr>
                          <a:rPr lang="en-US" altLang="en-US" i="1" dirty="0" smtClean="0">
                            <a:latin typeface="Cambria Math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CA" altLang="en-US" b="0" i="1" dirty="0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CA" altLang="en-US" b="0" i="1" dirty="0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en-US" i="1" dirty="0" smtClean="0">
                            <a:latin typeface="Cambria Math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CA" altLang="en-US" b="0" i="1" dirty="0" smtClean="0">
                            <a:latin typeface="Cambria Math"/>
                            <a:ea typeface="Cambria Math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altLang="en-US" b="0" i="0" dirty="0" smtClean="0">
                            <a:latin typeface="Cambria Math"/>
                            <a:ea typeface="Cambria Math"/>
                          </a:rPr>
                          <m:t>Jup</m:t>
                        </m:r>
                      </m:sub>
                    </m:sSub>
                  </m:oMath>
                </a14:m>
                <a:endParaRPr lang="en-US" altLang="en-US" dirty="0" smtClean="0"/>
              </a:p>
              <a:p>
                <a:pPr lvl="1"/>
                <a:r>
                  <a:rPr lang="en-US" altLang="en-US" dirty="0" smtClean="0"/>
                  <a:t>Orbits close to star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altLang="en-US" b="0" i="1" smtClean="0">
                        <a:latin typeface="Cambria Math"/>
                      </a:rPr>
                      <m:t>𝑇</m:t>
                    </m:r>
                    <m:r>
                      <a:rPr lang="en-CA" altLang="en-US" b="0" i="1" smtClean="0">
                        <a:latin typeface="Cambria Math"/>
                        <a:ea typeface="Cambria Math"/>
                      </a:rPr>
                      <m:t>~1200</m:t>
                    </m:r>
                  </m:oMath>
                </a14:m>
                <a:r>
                  <a:rPr lang="en-US" altLang="en-US" dirty="0" smtClean="0"/>
                  <a:t> </a:t>
                </a:r>
                <a:r>
                  <a:rPr lang="en-US" altLang="en-US" baseline="30000" dirty="0" smtClean="0"/>
                  <a:t>o</a:t>
                </a:r>
                <a:r>
                  <a:rPr lang="en-US" altLang="en-US" dirty="0" smtClean="0"/>
                  <a:t>C</a:t>
                </a:r>
              </a:p>
              <a:p>
                <a:pPr lvl="1"/>
                <a:endParaRPr lang="en-US" altLang="en-US" dirty="0" smtClean="0"/>
              </a:p>
            </p:txBody>
          </p:sp>
        </mc:Choice>
        <mc:Fallback xmlns="">
          <p:sp>
            <p:nvSpPr>
              <p:cNvPr id="778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980728"/>
                <a:ext cx="8712968" cy="4608512"/>
              </a:xfrm>
              <a:blipFill rotWithShape="1">
                <a:blip r:embed="rId2"/>
                <a:stretch>
                  <a:fillRect l="-1190" t="-1190" r="-16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http://upload.wikimedia.org/wikipedia/commons/e/ef/51_Pegasi_b_v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693030"/>
            <a:ext cx="4612060" cy="307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47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4624"/>
            <a:ext cx="8686800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Methods of Detection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80728"/>
            <a:ext cx="8712968" cy="5256584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Direct (at the edge of present technology)</a:t>
            </a:r>
          </a:p>
          <a:p>
            <a:pPr lvl="1" eaLnBrk="1" hangingPunct="1"/>
            <a:r>
              <a:rPr lang="en-US" altLang="en-US" dirty="0" smtClean="0"/>
              <a:t>The angle between a star and its planets, as seen from Earth, is mostly too small to resolve with our biggest telescopes.</a:t>
            </a:r>
          </a:p>
          <a:p>
            <a:pPr lvl="1" eaLnBrk="1" hangingPunct="1"/>
            <a:r>
              <a:rPr lang="en-US" altLang="en-US" dirty="0" smtClean="0"/>
              <a:t>A star like the Sun would be a billion times brighter than the light reflected by its planets </a:t>
            </a:r>
            <a:r>
              <a:rPr lang="en-US" altLang="en-US" dirty="0" smtClean="0">
                <a:sym typeface="Wingdings" panose="05000000000000000000" pitchFamily="2" charset="2"/>
              </a:rPr>
              <a:t> planets lost in glare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Planets are brightest (&amp; stars usually dimmer) in infrared</a:t>
            </a:r>
          </a:p>
          <a:p>
            <a:pPr eaLnBrk="1" hangingPunct="1"/>
            <a:r>
              <a:rPr lang="en-US" altLang="en-US" dirty="0" smtClean="0"/>
              <a:t>Indirect (technologically feasible)</a:t>
            </a:r>
          </a:p>
          <a:p>
            <a:pPr lvl="1" eaLnBrk="1" hangingPunct="1"/>
            <a:r>
              <a:rPr lang="en-US" altLang="en-US" dirty="0" smtClean="0"/>
              <a:t>Wobble of planet star</a:t>
            </a:r>
          </a:p>
          <a:p>
            <a:pPr lvl="2" eaLnBrk="1" hangingPunct="1"/>
            <a:r>
              <a:rPr lang="en-US" altLang="en-US" dirty="0" err="1" smtClean="0"/>
              <a:t>Astrometric</a:t>
            </a:r>
            <a:r>
              <a:rPr lang="en-US" altLang="en-US" dirty="0" smtClean="0"/>
              <a:t> method (GAIA)</a:t>
            </a:r>
          </a:p>
          <a:p>
            <a:pPr lvl="2" eaLnBrk="1" hangingPunct="1"/>
            <a:r>
              <a:rPr lang="en-US" altLang="en-US" dirty="0" smtClean="0"/>
              <a:t>Doppler method</a:t>
            </a:r>
          </a:p>
          <a:p>
            <a:pPr lvl="1" eaLnBrk="1" hangingPunct="1"/>
            <a:r>
              <a:rPr lang="en-US" altLang="en-US" dirty="0" smtClean="0"/>
              <a:t>Transit method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dirty="0" smtClean="0"/>
          </a:p>
        </p:txBody>
      </p:sp>
      <p:pic>
        <p:nvPicPr>
          <p:cNvPr id="23558" name="Picture 6" descr="http://upload.wikimedia.org/wikipedia/commons/thumb/0/0c/Solar_system_barycenter.svg/463px-Solar_system_barycenter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149080"/>
            <a:ext cx="2732527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1520" y="188640"/>
            <a:ext cx="3456384" cy="50405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kern="0" dirty="0" smtClean="0"/>
              <a:t>Doppler Method</a:t>
            </a:r>
          </a:p>
        </p:txBody>
      </p:sp>
      <p:pic>
        <p:nvPicPr>
          <p:cNvPr id="12" name="Picture 2" descr="09-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17985" r="405" b="21776"/>
          <a:stretch/>
        </p:blipFill>
        <p:spPr bwMode="auto">
          <a:xfrm>
            <a:off x="228137" y="707280"/>
            <a:ext cx="8193386" cy="375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0" y="4464469"/>
            <a:ext cx="9144000" cy="184485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CA" altLang="en-US" kern="0" dirty="0" smtClean="0"/>
              <a:t>Planet and star obit a common centre of mass</a:t>
            </a:r>
          </a:p>
          <a:p>
            <a:pPr eaLnBrk="1" hangingPunct="1"/>
            <a:r>
              <a:rPr lang="en-CA" altLang="en-US" kern="0" dirty="0" smtClean="0"/>
              <a:t>Periodic wobble of star </a:t>
            </a:r>
            <a:r>
              <a:rPr lang="en-CA" altLang="en-US" kern="0" dirty="0" smtClean="0">
                <a:sym typeface="Wingdings" panose="05000000000000000000" pitchFamily="2" charset="2"/>
              </a:rPr>
              <a:t> periodic shift in radial velocity</a:t>
            </a:r>
          </a:p>
          <a:p>
            <a:pPr eaLnBrk="1" hangingPunct="1"/>
            <a:r>
              <a:rPr lang="en-CA" altLang="en-US" kern="0" dirty="0" smtClean="0">
                <a:sym typeface="Wingdings" panose="05000000000000000000" pitchFamily="2" charset="2"/>
              </a:rPr>
              <a:t>Detect by observing periodic shift in spectrum of starlight</a:t>
            </a:r>
          </a:p>
        </p:txBody>
      </p:sp>
      <p:pic>
        <p:nvPicPr>
          <p:cNvPr id="14" name="Picture 6" descr="http://upload.wikimedia.org/wikipedia/commons/b/b0/Doppspec-abov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0"/>
            <a:ext cx="2114376" cy="171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80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1520" y="188640"/>
            <a:ext cx="3456384" cy="50405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kern="0" dirty="0" smtClean="0"/>
              <a:t>Doppler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0" y="4968525"/>
                <a:ext cx="9144000" cy="170083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514350" indent="-514350" eaLnBrk="1" hangingPunct="1">
                  <a:buAutoNum type="arabicPeriod"/>
                </a:pPr>
                <a:r>
                  <a:rPr lang="en-CA" altLang="en-US" kern="0" dirty="0" smtClean="0">
                    <a:sym typeface="Wingdings" panose="05000000000000000000" pitchFamily="2" charset="2"/>
                  </a:rPr>
                  <a:t>Period of wave  planet’s orbital period  radius</a:t>
                </a:r>
              </a:p>
              <a:p>
                <a:pPr marL="514350" indent="-514350" eaLnBrk="1" hangingPunct="1">
                  <a:buAutoNum type="arabicPeriod"/>
                </a:pPr>
                <a:r>
                  <a:rPr lang="en-CA" altLang="en-US" kern="0" dirty="0" smtClean="0">
                    <a:sym typeface="Wingdings" panose="05000000000000000000" pitchFamily="2" charset="2"/>
                  </a:rPr>
                  <a:t>Amplitude of wave  mass of planet</a:t>
                </a:r>
              </a:p>
              <a:p>
                <a:pPr marL="514350" indent="-514350" eaLnBrk="1" hangingPunct="1">
                  <a:buAutoNum type="arabicPeriod"/>
                </a:pPr>
                <a:r>
                  <a:rPr lang="en-CA" altLang="en-US" kern="0" dirty="0" smtClean="0">
                    <a:sym typeface="Wingdings" panose="05000000000000000000" pitchFamily="2" charset="2"/>
                  </a:rPr>
                  <a:t>Distortion of wave (</a:t>
                </a:r>
                <a14:m>
                  <m:oMath xmlns:m="http://schemas.openxmlformats.org/officeDocument/2006/math">
                    <m:r>
                      <a:rPr lang="en-CA" altLang="en-US" i="1" kern="0" smtClean="0"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≠</m:t>
                    </m:r>
                  </m:oMath>
                </a14:m>
                <a:r>
                  <a:rPr lang="en-CA" altLang="en-US" kern="0" dirty="0" smtClean="0">
                    <a:sym typeface="Wingdings" panose="05000000000000000000" pitchFamily="2" charset="2"/>
                  </a:rPr>
                  <a:t> sine wave)  orbital eccentricity</a:t>
                </a: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68525"/>
                <a:ext cx="9144000" cy="1700835"/>
              </a:xfrm>
              <a:prstGeom prst="rect">
                <a:avLst/>
              </a:prstGeom>
              <a:blipFill rotWithShape="1">
                <a:blip r:embed="rId3"/>
                <a:stretch>
                  <a:fillRect l="-1333" t="-4301" b="-10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13_05_Figure-Unan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692696"/>
            <a:ext cx="8157509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13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1520" y="188640"/>
            <a:ext cx="8496944" cy="50405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kern="0" dirty="0" smtClean="0"/>
              <a:t>Doppler Method—Orbital Period and Radius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252536" y="836712"/>
                <a:ext cx="9144000" cy="532859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lang="en-CA" altLang="en-US" kern="0" dirty="0" smtClean="0">
                    <a:sym typeface="Wingdings" panose="05000000000000000000" pitchFamily="2" charset="2"/>
                  </a:rPr>
                  <a:t>Example: </a:t>
                </a:r>
                <a14:m>
                  <m:oMath xmlns:m="http://schemas.openxmlformats.org/officeDocument/2006/math">
                    <m:r>
                      <a:rPr lang="en-CA" altLang="en-US" i="1" kern="0" dirty="0" smtClean="0">
                        <a:latin typeface="Cambria Math"/>
                        <a:sym typeface="Wingdings" panose="05000000000000000000" pitchFamily="2" charset="2"/>
                      </a:rPr>
                      <m:t>𝑃</m:t>
                    </m:r>
                    <m:r>
                      <a:rPr lang="en-CA" altLang="en-US" b="0" i="1" kern="0" dirty="0" smtClean="0">
                        <a:latin typeface="Cambria Math"/>
                        <a:sym typeface="Wingdings" panose="05000000000000000000" pitchFamily="2" charset="2"/>
                      </a:rPr>
                      <m:t>=4.23</m:t>
                    </m:r>
                  </m:oMath>
                </a14:m>
                <a:r>
                  <a:rPr lang="en-CA" altLang="en-US" kern="0" dirty="0" smtClean="0">
                    <a:sym typeface="Wingdings" panose="05000000000000000000" pitchFamily="2" charset="2"/>
                  </a:rPr>
                  <a:t> d</a:t>
                </a:r>
              </a:p>
              <a:p>
                <a:pPr marL="0" indent="0" eaLnBrk="1" hangingPunct="1">
                  <a:buNone/>
                </a:pPr>
                <a:endParaRPr lang="en-CA" altLang="en-US" sz="800" kern="0" dirty="0" smtClean="0">
                  <a:sym typeface="Wingdings" panose="05000000000000000000" pitchFamily="2" charset="2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en-US" i="1" kern="0" smtClean="0">
                              <a:solidFill>
                                <a:srgbClr val="7030A0"/>
                              </a:solidFill>
                              <a:latin typeface="Cambria Math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𝑃</m:t>
                          </m:r>
                        </m:e>
                        <m:sup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en-CA" altLang="en-US" b="0" i="1" kern="0" smtClean="0">
                          <a:solidFill>
                            <a:srgbClr val="7030A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4</m:t>
                          </m:r>
                          <m:sSup>
                            <m:sSupPr>
                              <m:ctrlPr>
                                <a:rPr lang="en-CA" altLang="en-US" b="0" i="1" kern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CA" altLang="en-US" b="0" i="1" kern="0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sym typeface="Wingdings" panose="05000000000000000000" pitchFamily="2" charset="2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CA" altLang="en-US" b="0" i="1" kern="0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𝐺</m:t>
                          </m:r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𝑀</m:t>
                          </m:r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𝑚</m:t>
                          </m:r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p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  <m:r>
                        <a:rPr lang="en-CA" altLang="en-US" b="0" i="1" kern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  <a:sym typeface="Wingdings" panose="05000000000000000000" pitchFamily="2" charset="2"/>
                        </a:rPr>
                        <m:t>≈</m:t>
                      </m:r>
                      <m:f>
                        <m:fPr>
                          <m:ctrlPr>
                            <a:rPr lang="en-CA" altLang="en-US" i="1" kern="0">
                              <a:solidFill>
                                <a:srgbClr val="7030A0"/>
                              </a:solidFill>
                              <a:latin typeface="Cambria Math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CA" altLang="en-US" i="1" ker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4</m:t>
                          </m:r>
                          <m:sSup>
                            <m:sSupPr>
                              <m:ctrlPr>
                                <a:rPr lang="en-CA" altLang="en-US" i="1" ker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CA" altLang="en-US" i="1" ker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sym typeface="Wingdings" panose="05000000000000000000" pitchFamily="2" charset="2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CA" altLang="en-US" i="1" kern="0">
                                  <a:solidFill>
                                    <a:srgbClr val="7030A0"/>
                                  </a:solidFill>
                                  <a:latin typeface="Cambria Math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altLang="en-US" i="1" ker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𝐺𝑀</m:t>
                          </m:r>
                        </m:den>
                      </m:f>
                      <m:sSup>
                        <m:sSupPr>
                          <m:ctrlPr>
                            <a:rPr lang="en-CA" altLang="en-US" i="1" kern="0">
                              <a:solidFill>
                                <a:srgbClr val="7030A0"/>
                              </a:solidFill>
                              <a:latin typeface="Cambria Math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CA" altLang="en-US" i="1" ker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  <m:sup>
                          <m:r>
                            <a:rPr lang="en-CA" altLang="en-US" i="1" kern="0">
                              <a:solidFill>
                                <a:srgbClr val="7030A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altLang="en-US" kern="0" dirty="0" smtClean="0">
                  <a:sym typeface="Wingdings" panose="05000000000000000000" pitchFamily="2" charset="2"/>
                </a:endParaRPr>
              </a:p>
              <a:p>
                <a:pPr marL="0" indent="0" eaLnBrk="1" hangingPunct="1">
                  <a:buNone/>
                </a:pPr>
                <a:endParaRPr lang="en-CA" altLang="en-US" sz="800" kern="0" dirty="0">
                  <a:sym typeface="Wingdings" panose="05000000000000000000" pitchFamily="2" charset="2"/>
                </a:endParaRPr>
              </a:p>
              <a:p>
                <a:pPr marL="0" indent="0" eaLnBrk="1" hangingPunct="1">
                  <a:buNone/>
                </a:pPr>
                <a:r>
                  <a:rPr lang="en-CA" altLang="en-US" kern="0" dirty="0" smtClean="0">
                    <a:sym typeface="Wingdings" panose="05000000000000000000" pitchFamily="2" charset="2"/>
                  </a:rPr>
                  <a:t>Estimate (by other means):</a:t>
                </a: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r>
                      <a:rPr lang="en-CA" altLang="en-US" b="0" i="1" kern="0" smtClean="0">
                        <a:latin typeface="Cambria Math"/>
                        <a:sym typeface="Wingdings" panose="05000000000000000000" pitchFamily="2" charset="2"/>
                      </a:rPr>
                      <m:t>𝑀</m:t>
                    </m:r>
                    <m:r>
                      <a:rPr lang="en-CA" altLang="en-US" b="0" i="1" kern="0" smtClean="0"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≈1.06</m:t>
                    </m:r>
                    <m:sSub>
                      <m:sSubPr>
                        <m:ctrlPr>
                          <a:rPr lang="en-CA" altLang="en-US" b="0" i="1" kern="0" smtClean="0">
                            <a:latin typeface="Cambria Math" charset="0"/>
                            <a:ea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altLang="en-US" b="0" i="1" kern="0" smtClean="0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altLang="en-US" b="0" i="0" kern="0" smtClean="0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Sun</m:t>
                        </m:r>
                      </m:sub>
                    </m:sSub>
                  </m:oMath>
                </a14:m>
                <a:r>
                  <a:rPr lang="en-CA" altLang="en-US" kern="0" dirty="0" smtClean="0">
                    <a:sym typeface="Wingdings" panose="05000000000000000000" pitchFamily="2" charset="2"/>
                  </a:rPr>
                  <a:t> </a:t>
                </a:r>
              </a:p>
              <a:p>
                <a:pPr marL="0" indent="0" eaLnBrk="1" hangingPunct="1">
                  <a:buNone/>
                </a:pPr>
                <a:endParaRPr lang="en-CA" altLang="en-US" kern="0" dirty="0">
                  <a:sym typeface="Wingdings" panose="05000000000000000000" pitchFamily="2" charset="2"/>
                </a:endParaRPr>
              </a:p>
              <a:p>
                <a:pPr marL="0" indent="0" eaLnBrk="1" hangingPunct="1">
                  <a:buNone/>
                </a:pPr>
                <a:r>
                  <a:rPr lang="en-CA" altLang="en-US" kern="0" dirty="0" smtClean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Calculate </a:t>
                </a:r>
                <a14:m>
                  <m:oMath xmlns:m="http://schemas.openxmlformats.org/officeDocument/2006/math"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sym typeface="Wingdings" panose="05000000000000000000" pitchFamily="2" charset="2"/>
                      </a:rPr>
                      <m:t>𝑎</m:t>
                    </m:r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≈7.8×</m:t>
                    </m:r>
                    <m:sSup>
                      <m:sSupPr>
                        <m:ctrlPr>
                          <a:rPr lang="en-CA" altLang="en-US" b="0" i="1" kern="0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CA" altLang="en-US" b="0" i="1" kern="0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CA" altLang="en-US" b="0" i="1" kern="0" smtClean="0">
                            <a:solidFill>
                              <a:srgbClr val="7030A0"/>
                            </a:solidFill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9</m:t>
                        </m:r>
                      </m:sup>
                    </m:sSup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CA" altLang="en-US" b="0" i="0" kern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m</m:t>
                    </m:r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=0.052 </m:t>
                    </m:r>
                    <m:r>
                      <m:rPr>
                        <m:sty m:val="p"/>
                      </m:rPr>
                      <a:rPr lang="en-CA" altLang="en-US" b="0" i="0" kern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AU</m:t>
                    </m:r>
                  </m:oMath>
                </a14:m>
                <a:r>
                  <a:rPr lang="en-CA" altLang="en-US" kern="0" dirty="0" smtClean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(&lt; Mercury)</a:t>
                </a:r>
              </a:p>
              <a:p>
                <a:pPr marL="0" indent="0" eaLnBrk="1" hangingPunct="1">
                  <a:buNone/>
                </a:pPr>
                <a:endParaRPr lang="en-CA" altLang="en-US" kern="0" dirty="0">
                  <a:solidFill>
                    <a:srgbClr val="7030A0"/>
                  </a:solidFill>
                  <a:sym typeface="Wingdings" panose="05000000000000000000" pitchFamily="2" charset="2"/>
                </a:endParaRPr>
              </a:p>
              <a:p>
                <a:pPr marL="0" indent="0" eaLnBrk="1" hangingPunct="1">
                  <a:buNone/>
                </a:pPr>
                <a:r>
                  <a:rPr lang="en-CA" altLang="en-US" kern="0" dirty="0" smtClean="0">
                    <a:sym typeface="Wingdings" panose="05000000000000000000" pitchFamily="2" charset="2"/>
                  </a:rPr>
                  <a:t>Note: non-distorted sine wave  nearly circular orbit</a:t>
                </a:r>
              </a:p>
              <a:p>
                <a:pPr marL="0" indent="0" eaLnBrk="1" hangingPunct="1">
                  <a:buNone/>
                </a:pPr>
                <a:endParaRPr lang="en-CA" altLang="en-US" kern="0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6" y="836712"/>
                <a:ext cx="9144000" cy="5328592"/>
              </a:xfrm>
              <a:prstGeom prst="rect">
                <a:avLst/>
              </a:prstGeom>
              <a:blipFill rotWithShape="1">
                <a:blip r:embed="rId3"/>
                <a:stretch>
                  <a:fillRect l="-1333" t="-10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09-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0" t="25787" r="405" b="23226"/>
          <a:stretch/>
        </p:blipFill>
        <p:spPr bwMode="auto">
          <a:xfrm>
            <a:off x="5449506" y="711879"/>
            <a:ext cx="3694494" cy="292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28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1520" y="188640"/>
            <a:ext cx="8496944" cy="50405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kern="0" dirty="0" smtClean="0"/>
              <a:t>Doppler Method—Mass of Planet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252536" y="836712"/>
                <a:ext cx="6119664" cy="602128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lang="en-CA" altLang="en-US" kern="0" dirty="0">
                    <a:sym typeface="Wingdings" panose="05000000000000000000" pitchFamily="2" charset="2"/>
                  </a:rPr>
                  <a:t>Example: </a:t>
                </a:r>
                <a14:m>
                  <m:oMath xmlns:m="http://schemas.openxmlformats.org/officeDocument/2006/math">
                    <m:r>
                      <a:rPr lang="en-CA" altLang="en-US" i="1" kern="0">
                        <a:latin typeface="Cambria Math"/>
                        <a:sym typeface="Wingdings" panose="05000000000000000000" pitchFamily="2" charset="2"/>
                      </a:rPr>
                      <m:t>𝑉</m:t>
                    </m:r>
                    <m:r>
                      <a:rPr lang="en-CA" altLang="en-US" i="1" kern="0">
                        <a:latin typeface="Cambria Math"/>
                        <a:sym typeface="Wingdings" panose="05000000000000000000" pitchFamily="2" charset="2"/>
                      </a:rPr>
                      <m:t>=57</m:t>
                    </m:r>
                  </m:oMath>
                </a14:m>
                <a:r>
                  <a:rPr lang="en-CA" altLang="en-US" kern="0" dirty="0">
                    <a:sym typeface="Wingdings" panose="05000000000000000000" pitchFamily="2" charset="2"/>
                  </a:rPr>
                  <a:t> m/s</a:t>
                </a:r>
              </a:p>
              <a:p>
                <a:pPr marL="0" indent="0" eaLnBrk="1" hangingPunct="1">
                  <a:buNone/>
                </a:pPr>
                <a:r>
                  <a:rPr lang="en-CA" altLang="en-US" kern="0" dirty="0" smtClean="0">
                    <a:sym typeface="Wingdings" panose="05000000000000000000" pitchFamily="2" charset="2"/>
                  </a:rPr>
                  <a:t>If we are seeing system </a:t>
                </a:r>
                <a:r>
                  <a:rPr lang="en-CA" altLang="en-US" b="1" kern="0" dirty="0" smtClean="0">
                    <a:sym typeface="Wingdings" panose="05000000000000000000" pitchFamily="2" charset="2"/>
                  </a:rPr>
                  <a:t>edge on</a:t>
                </a:r>
                <a:r>
                  <a:rPr lang="en-CA" altLang="en-US" kern="0" dirty="0" smtClean="0">
                    <a:sym typeface="Wingdings" panose="05000000000000000000" pitchFamily="2" charset="2"/>
                  </a:rPr>
                  <a:t>:</a:t>
                </a:r>
              </a:p>
              <a:p>
                <a:pPr marL="0" indent="0" eaLnBrk="1" hangingPunct="1">
                  <a:buNone/>
                </a:pPr>
                <a:endParaRPr lang="en-CA" altLang="en-US" sz="800" kern="0" dirty="0" smtClean="0">
                  <a:sym typeface="Wingdings" panose="05000000000000000000" pitchFamily="2" charset="2"/>
                </a:endParaRP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sym typeface="Wingdings" panose="05000000000000000000" pitchFamily="2" charset="2"/>
                      </a:rPr>
                      <m:t>𝑀𝑉</m:t>
                    </m:r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sym typeface="Wingdings" panose="05000000000000000000" pitchFamily="2" charset="2"/>
                      </a:rPr>
                      <m:t>𝑚𝑣</m:t>
                    </m:r>
                  </m:oMath>
                </a14:m>
                <a:r>
                  <a:rPr lang="en-CA" altLang="en-US" kern="0" dirty="0" smtClean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sym typeface="Wingdings" panose="05000000000000000000" pitchFamily="2" charset="2"/>
                      </a:rPr>
                      <m:t>𝑚</m:t>
                    </m:r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sym typeface="Wingdings" panose="05000000000000000000" pitchFamily="2" charset="2"/>
                      </a:rPr>
                      <m:t>𝑀𝑉</m:t>
                    </m:r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sym typeface="Wingdings" panose="05000000000000000000" pitchFamily="2" charset="2"/>
                      </a:rPr>
                      <m:t>/</m:t>
                    </m:r>
                    <m:r>
                      <a:rPr lang="en-CA" altLang="en-US" b="0" i="1" kern="0" smtClean="0">
                        <a:solidFill>
                          <a:srgbClr val="7030A0"/>
                        </a:solidFill>
                        <a:latin typeface="Cambria Math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endParaRPr lang="en-CA" altLang="en-US" kern="0" dirty="0">
                  <a:solidFill>
                    <a:srgbClr val="7030A0"/>
                  </a:solidFill>
                  <a:sym typeface="Wingdings" panose="05000000000000000000" pitchFamily="2" charset="2"/>
                </a:endParaRPr>
              </a:p>
              <a:p>
                <a:pPr marL="0" indent="0" eaLnBrk="1" hangingPunct="1">
                  <a:buNone/>
                </a:pPr>
                <a:r>
                  <a:rPr lang="en-CA" altLang="en-US" kern="0" dirty="0" smtClean="0">
                    <a:sym typeface="Wingdings" panose="05000000000000000000" pitchFamily="2" charset="2"/>
                  </a:rPr>
                  <a:t>…but </a:t>
                </a:r>
                <a14:m>
                  <m:oMath xmlns:m="http://schemas.openxmlformats.org/officeDocument/2006/math">
                    <m:r>
                      <a:rPr lang="en-CA" altLang="en-US" b="0" i="1" kern="0" smtClean="0">
                        <a:latin typeface="Cambria Math"/>
                        <a:sym typeface="Wingdings" panose="05000000000000000000" pitchFamily="2" charset="2"/>
                      </a:rPr>
                      <m:t>𝑣</m:t>
                    </m:r>
                    <m:r>
                      <a:rPr lang="en-CA" altLang="en-US" b="0" i="1" kern="0" smtClean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CA" altLang="en-US" b="0" i="1" kern="0" smtClean="0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CA" altLang="en-US" b="0" i="1" kern="0" smtClean="0"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en-CA" altLang="en-US" b="0" i="1" kern="0" smtClean="0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𝜋</m:t>
                        </m:r>
                        <m:r>
                          <a:rPr lang="en-CA" altLang="en-US" b="0" i="1" kern="0" smtClean="0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𝑟</m:t>
                        </m:r>
                      </m:num>
                      <m:den>
                        <m:r>
                          <a:rPr lang="en-CA" altLang="en-US" b="0" i="1" kern="0" smtClean="0">
                            <a:latin typeface="Cambria Math"/>
                            <a:sym typeface="Wingdings" panose="05000000000000000000" pitchFamily="2" charset="2"/>
                          </a:rPr>
                          <m:t>𝑃</m:t>
                        </m:r>
                      </m:den>
                    </m:f>
                    <m:r>
                      <a:rPr lang="en-CA" altLang="en-US" b="0" i="1" kern="0" smtClean="0"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≈</m:t>
                    </m:r>
                    <m:f>
                      <m:fPr>
                        <m:ctrlPr>
                          <a:rPr lang="en-CA" altLang="en-US" i="1" kern="0">
                            <a:latin typeface="Cambria Math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CA" altLang="en-US" i="1" kern="0"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en-CA" altLang="en-US" i="1" kern="0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𝜋</m:t>
                        </m:r>
                        <m:r>
                          <a:rPr lang="en-CA" altLang="en-US" b="0" i="1" kern="0" smtClean="0">
                            <a:latin typeface="Cambria Math"/>
                            <a:ea typeface="Cambria Math"/>
                            <a:sym typeface="Wingdings" panose="05000000000000000000" pitchFamily="2" charset="2"/>
                          </a:rPr>
                          <m:t>𝑎</m:t>
                        </m:r>
                      </m:num>
                      <m:den>
                        <m:r>
                          <a:rPr lang="en-CA" altLang="en-US" i="1" kern="0">
                            <a:latin typeface="Cambria Math"/>
                            <a:sym typeface="Wingdings" panose="05000000000000000000" pitchFamily="2" charset="2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CA" altLang="en-US" kern="0" dirty="0" smtClean="0">
                    <a:sym typeface="Wingdings" panose="05000000000000000000" pitchFamily="2" charset="2"/>
                  </a:rPr>
                  <a:t>  so:</a:t>
                </a:r>
              </a:p>
              <a:p>
                <a:pPr marL="0" indent="0" eaLnBrk="1" hangingPunct="1">
                  <a:buNone/>
                </a:pPr>
                <a:endParaRPr lang="en-CA" altLang="en-US" kern="0" dirty="0">
                  <a:sym typeface="Wingdings" panose="05000000000000000000" pitchFamily="2" charset="2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en-US" b="0" i="1" kern="0" smtClean="0">
                          <a:solidFill>
                            <a:srgbClr val="7030A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𝑚</m:t>
                      </m:r>
                      <m:r>
                        <a:rPr lang="en-CA" altLang="en-US" b="0" i="1" kern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  <a:sym typeface="Wingdings" panose="05000000000000000000" pitchFamily="2" charset="2"/>
                        </a:rPr>
                        <m:t>≈</m:t>
                      </m:r>
                      <m:f>
                        <m:fPr>
                          <m:ctrlP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𝑀𝑉𝑃</m:t>
                          </m:r>
                        </m:num>
                        <m:den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𝜋</m:t>
                          </m:r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𝑎</m:t>
                          </m:r>
                        </m:den>
                      </m:f>
                      <m:r>
                        <a:rPr lang="en-CA" altLang="en-US" b="0" i="1" kern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  <a:sym typeface="Wingdings" panose="05000000000000000000" pitchFamily="2" charset="2"/>
                        </a:rPr>
                        <m:t>≈9×</m:t>
                      </m:r>
                      <m:sSup>
                        <m:sSupPr>
                          <m:ctrlP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10</m:t>
                          </m:r>
                        </m:e>
                        <m:sup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26</m:t>
                          </m:r>
                        </m:sup>
                      </m:sSup>
                      <m:r>
                        <a:rPr lang="en-CA" altLang="en-US" b="0" i="1" kern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altLang="en-US" b="0" i="0" kern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  <a:sym typeface="Wingdings" panose="05000000000000000000" pitchFamily="2" charset="2"/>
                        </a:rPr>
                        <m:t>kg</m:t>
                      </m:r>
                      <m:r>
                        <a:rPr lang="en-CA" altLang="en-US" b="0" i="1" kern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  <a:sym typeface="Wingdings" panose="05000000000000000000" pitchFamily="2" charset="2"/>
                        </a:rPr>
                        <m:t>=0.47 </m:t>
                      </m:r>
                      <m:sSub>
                        <m:sSubPr>
                          <m:ctrlP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altLang="en-US" b="0" i="0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sym typeface="Wingdings" panose="05000000000000000000" pitchFamily="2" charset="2"/>
                            </a:rPr>
                            <m:t>Jup</m:t>
                          </m:r>
                        </m:sub>
                      </m:sSub>
                    </m:oMath>
                  </m:oMathPara>
                </a14:m>
                <a:endParaRPr lang="en-CA" altLang="en-US" kern="0" dirty="0" smtClean="0">
                  <a:solidFill>
                    <a:srgbClr val="7030A0"/>
                  </a:solidFill>
                  <a:sym typeface="Wingdings" panose="05000000000000000000" pitchFamily="2" charset="2"/>
                </a:endParaRPr>
              </a:p>
              <a:p>
                <a:pPr marL="0" indent="0" eaLnBrk="1" hangingPunct="1">
                  <a:buNone/>
                </a:pPr>
                <a:endParaRPr lang="en-CA" altLang="en-US" sz="800" kern="0" dirty="0" smtClean="0">
                  <a:sym typeface="Wingdings" panose="05000000000000000000" pitchFamily="2" charset="2"/>
                </a:endParaRPr>
              </a:p>
              <a:p>
                <a:pPr marL="0" indent="0" eaLnBrk="1" hangingPunct="1">
                  <a:buNone/>
                </a:pPr>
                <a:r>
                  <a:rPr lang="en-CA" altLang="en-US" kern="0" dirty="0" smtClean="0">
                    <a:sym typeface="Wingdings" panose="05000000000000000000" pitchFamily="2" charset="2"/>
                  </a:rPr>
                  <a:t>Note: This is a </a:t>
                </a:r>
                <a:r>
                  <a:rPr lang="en-CA" altLang="en-US" b="1" kern="0" dirty="0" smtClean="0">
                    <a:sym typeface="Wingdings" panose="05000000000000000000" pitchFamily="2" charset="2"/>
                  </a:rPr>
                  <a:t>minimum</a:t>
                </a:r>
                <a:r>
                  <a:rPr lang="en-CA" altLang="en-US" kern="0" dirty="0" smtClean="0">
                    <a:sym typeface="Wingdings" panose="05000000000000000000" pitchFamily="2" charset="2"/>
                  </a:rPr>
                  <a:t> mass. If system is </a:t>
                </a:r>
                <a:r>
                  <a:rPr lang="en-CA" altLang="en-US" i="1" kern="0" dirty="0" smtClean="0">
                    <a:sym typeface="Wingdings" panose="05000000000000000000" pitchFamily="2" charset="2"/>
                  </a:rPr>
                  <a:t>not</a:t>
                </a:r>
                <a:r>
                  <a:rPr lang="en-CA" altLang="en-US" kern="0" dirty="0" smtClean="0">
                    <a:sym typeface="Wingdings" panose="05000000000000000000" pitchFamily="2" charset="2"/>
                  </a:rPr>
                  <a:t> edge-on, planet’s mass must be </a:t>
                </a:r>
                <a:r>
                  <a:rPr lang="en-CA" altLang="en-US" i="1" kern="0" dirty="0" smtClean="0">
                    <a:sym typeface="Wingdings" panose="05000000000000000000" pitchFamily="2" charset="2"/>
                  </a:rPr>
                  <a:t>larger</a:t>
                </a:r>
                <a:r>
                  <a:rPr lang="en-CA" altLang="en-US" kern="0" dirty="0" smtClean="0">
                    <a:sym typeface="Wingdings" panose="05000000000000000000" pitchFamily="2" charset="2"/>
                  </a:rPr>
                  <a:t> to produce same shifts in radial velocity as seen from Earth</a:t>
                </a: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6" y="836712"/>
                <a:ext cx="6119664" cy="6021288"/>
              </a:xfrm>
              <a:prstGeom prst="rect">
                <a:avLst/>
              </a:prstGeom>
              <a:blipFill rotWithShape="1">
                <a:blip r:embed="rId3"/>
                <a:stretch>
                  <a:fillRect l="-1992" t="-911" r="-12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80" name="Picture 4" descr="http://upload.wikimedia.org/wikipedia/commons/6/65/Dopspec-inlin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04" y="4498801"/>
            <a:ext cx="2857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09-1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0" t="25787" r="405" b="23226"/>
          <a:stretch/>
        </p:blipFill>
        <p:spPr bwMode="auto">
          <a:xfrm>
            <a:off x="5449506" y="711879"/>
            <a:ext cx="3694494" cy="292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8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1520" y="188640"/>
            <a:ext cx="6336704" cy="50405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kern="0" dirty="0" smtClean="0"/>
              <a:t>Transit Method (e.g. </a:t>
            </a:r>
            <a:r>
              <a:rPr lang="en-US" altLang="en-US" kern="0" dirty="0" err="1" smtClean="0"/>
              <a:t>Kepler</a:t>
            </a:r>
            <a:r>
              <a:rPr lang="en-US" altLang="en-US" kern="0" dirty="0" smtClean="0"/>
              <a:t> Mission)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0" y="4464469"/>
                <a:ext cx="9144000" cy="227689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CA" altLang="en-US" kern="0" dirty="0" smtClean="0"/>
                  <a:t>Requires </a:t>
                </a:r>
                <a14:m>
                  <m:oMath xmlns:m="http://schemas.openxmlformats.org/officeDocument/2006/math">
                    <m:r>
                      <a:rPr lang="en-CA" altLang="en-US" i="1" kern="0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CA" altLang="en-US" kern="0" dirty="0" smtClean="0"/>
                  <a:t> </a:t>
                </a:r>
                <a:r>
                  <a:rPr lang="en-CA" altLang="en-US" b="1" kern="0" dirty="0" smtClean="0"/>
                  <a:t>edge-on</a:t>
                </a:r>
                <a:r>
                  <a:rPr lang="en-CA" altLang="en-US" kern="0" dirty="0" smtClean="0"/>
                  <a:t> view (probability </a:t>
                </a:r>
                <a14:m>
                  <m:oMath xmlns:m="http://schemas.openxmlformats.org/officeDocument/2006/math">
                    <m:r>
                      <a:rPr lang="en-CA" altLang="en-US" i="1" kern="0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CA" altLang="en-US" b="0" i="1" kern="0" smtClean="0">
                        <a:latin typeface="Cambria Math"/>
                        <a:ea typeface="Cambria Math"/>
                      </a:rPr>
                      <m:t> 1/200</m:t>
                    </m:r>
                  </m:oMath>
                </a14:m>
                <a:r>
                  <a:rPr lang="en-CA" altLang="en-US" kern="0" dirty="0" smtClean="0"/>
                  <a:t>)</a:t>
                </a:r>
              </a:p>
              <a:p>
                <a:pPr eaLnBrk="1" hangingPunct="1"/>
                <a:r>
                  <a:rPr lang="en-CA" altLang="en-US" kern="0" dirty="0" smtClean="0"/>
                  <a:t>Planet in front of star </a:t>
                </a:r>
                <a:r>
                  <a:rPr lang="en-CA" altLang="en-US" kern="0" dirty="0" smtClean="0">
                    <a:sym typeface="Wingdings" panose="05000000000000000000" pitchFamily="2" charset="2"/>
                  </a:rPr>
                  <a:t> reduced visible light  planet size</a:t>
                </a:r>
              </a:p>
              <a:p>
                <a:pPr eaLnBrk="1" hangingPunct="1"/>
                <a:r>
                  <a:rPr lang="en-CA" altLang="en-US" kern="0" dirty="0" smtClean="0">
                    <a:sym typeface="Wingdings" panose="05000000000000000000" pitchFamily="2" charset="2"/>
                  </a:rPr>
                  <a:t>Star in front of planet  reduced infrared light  planet </a:t>
                </a:r>
                <a14:m>
                  <m:oMath xmlns:m="http://schemas.openxmlformats.org/officeDocument/2006/math">
                    <m:r>
                      <a:rPr lang="en-CA" altLang="en-US" i="1" kern="0" dirty="0" smtClean="0">
                        <a:latin typeface="Cambria Math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endParaRPr lang="en-CA" altLang="en-US" kern="0" dirty="0" smtClean="0">
                  <a:sym typeface="Wingdings" panose="05000000000000000000" pitchFamily="2" charset="2"/>
                </a:endParaRPr>
              </a:p>
              <a:p>
                <a:pPr eaLnBrk="1" hangingPunct="1"/>
                <a:r>
                  <a:rPr lang="en-CA" altLang="en-US" kern="0" dirty="0" smtClean="0">
                    <a:sym typeface="Wingdings" panose="05000000000000000000" pitchFamily="2" charset="2"/>
                  </a:rPr>
                  <a:t>…can also get some info about atmosphere (spectrum) </a:t>
                </a:r>
                <a:endParaRPr lang="en-CA" altLang="en-US" kern="0" dirty="0" smtClean="0"/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64469"/>
                <a:ext cx="9144000" cy="2276899"/>
              </a:xfrm>
              <a:prstGeom prst="rect">
                <a:avLst/>
              </a:prstGeom>
              <a:blipFill rotWithShape="1">
                <a:blip r:embed="rId3"/>
                <a:stretch>
                  <a:fillRect l="-1133" t="-2406" r="-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13_07_Figure-Unan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7" y="710992"/>
            <a:ext cx="917382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66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1520" y="188640"/>
            <a:ext cx="6336704" cy="50405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kern="0" dirty="0" smtClean="0"/>
              <a:t>Transit Method </a:t>
            </a:r>
            <a:r>
              <a:rPr lang="en-US" altLang="en-US" kern="0" dirty="0"/>
              <a:t>(e.g. </a:t>
            </a:r>
            <a:r>
              <a:rPr lang="en-US" altLang="en-US" kern="0" dirty="0" err="1"/>
              <a:t>Kepler</a:t>
            </a:r>
            <a:r>
              <a:rPr lang="en-US" altLang="en-US" kern="0" dirty="0"/>
              <a:t> </a:t>
            </a:r>
            <a:r>
              <a:rPr lang="en-US" altLang="en-US" kern="0" dirty="0" smtClean="0"/>
              <a:t>Mission)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0" y="4464469"/>
                <a:ext cx="9144000" cy="184485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CA" altLang="en-US" kern="0" dirty="0"/>
                  <a:t>Planet’s orbital period, </a:t>
                </a:r>
                <a14:m>
                  <m:oMath xmlns:m="http://schemas.openxmlformats.org/officeDocument/2006/math">
                    <m:r>
                      <a:rPr lang="en-CA" altLang="en-US" i="1" kern="0" dirty="0">
                        <a:latin typeface="Cambria Math"/>
                      </a:rPr>
                      <m:t>𝑃</m:t>
                    </m:r>
                  </m:oMath>
                </a14:m>
                <a:r>
                  <a:rPr lang="en-CA" altLang="en-US" kern="0" dirty="0"/>
                  <a:t>, equals transit period</a:t>
                </a:r>
              </a:p>
              <a:p>
                <a:pPr eaLnBrk="1" hangingPunct="1"/>
                <a:r>
                  <a:rPr lang="en-CA" altLang="en-US" kern="0" dirty="0"/>
                  <a:t>Obtain orbital radius, </a:t>
                </a:r>
                <a14:m>
                  <m:oMath xmlns:m="http://schemas.openxmlformats.org/officeDocument/2006/math">
                    <m:r>
                      <a:rPr lang="en-CA" altLang="en-US" i="1" kern="0" dirty="0">
                        <a:latin typeface="Cambria Math"/>
                      </a:rPr>
                      <m:t>𝑎</m:t>
                    </m:r>
                  </m:oMath>
                </a14:m>
                <a:r>
                  <a:rPr lang="en-CA" altLang="en-US" kern="0" dirty="0"/>
                  <a:t>, same as in Doppler </a:t>
                </a:r>
                <a:r>
                  <a:rPr lang="en-CA" altLang="en-US" kern="0" dirty="0" smtClean="0"/>
                  <a:t>method</a:t>
                </a: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64469"/>
                <a:ext cx="9144000" cy="1844851"/>
              </a:xfrm>
              <a:prstGeom prst="rect">
                <a:avLst/>
              </a:prstGeom>
              <a:blipFill rotWithShape="1">
                <a:blip r:embed="rId3"/>
                <a:stretch>
                  <a:fillRect l="-1133" t="-2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13_07_Figure-Unan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7" y="710992"/>
            <a:ext cx="917382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92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2" descr="10-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" y="-1"/>
            <a:ext cx="9115425" cy="6836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Text Box 3"/>
          <p:cNvSpPr txBox="1">
            <a:spLocks noChangeArrowheads="1"/>
          </p:cNvSpPr>
          <p:nvPr/>
        </p:nvSpPr>
        <p:spPr bwMode="auto">
          <a:xfrm>
            <a:off x="5220072" y="5319216"/>
            <a:ext cx="3816424" cy="1323439"/>
          </a:xfrm>
          <a:prstGeom prst="rect">
            <a:avLst/>
          </a:prstGeom>
          <a:noFill/>
          <a:ln w="19050">
            <a:solidFill>
              <a:srgbClr val="80008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How are planets </a:t>
            </a:r>
            <a:r>
              <a:rPr lang="en-US" altLang="en-US" sz="4000" b="1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cooled</a:t>
            </a:r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?</a:t>
            </a:r>
          </a:p>
        </p:txBody>
      </p:sp>
      <p:sp>
        <p:nvSpPr>
          <p:cNvPr id="103429" name="Text Box 4"/>
          <p:cNvSpPr txBox="1">
            <a:spLocks noChangeArrowheads="1"/>
          </p:cNvSpPr>
          <p:nvPr/>
        </p:nvSpPr>
        <p:spPr bwMode="auto">
          <a:xfrm>
            <a:off x="1331640" y="1196752"/>
            <a:ext cx="157697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convection</a:t>
            </a:r>
          </a:p>
        </p:txBody>
      </p:sp>
      <p:sp>
        <p:nvSpPr>
          <p:cNvPr id="103430" name="Text Box 5"/>
          <p:cNvSpPr txBox="1">
            <a:spLocks noChangeArrowheads="1"/>
          </p:cNvSpPr>
          <p:nvPr/>
        </p:nvSpPr>
        <p:spPr bwMode="auto">
          <a:xfrm>
            <a:off x="4327082" y="2103239"/>
            <a:ext cx="161307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conduction</a:t>
            </a:r>
          </a:p>
        </p:txBody>
      </p:sp>
      <p:sp>
        <p:nvSpPr>
          <p:cNvPr id="103431" name="Text Box 6"/>
          <p:cNvSpPr txBox="1">
            <a:spLocks noChangeArrowheads="1"/>
          </p:cNvSpPr>
          <p:nvPr/>
        </p:nvSpPr>
        <p:spPr bwMode="auto">
          <a:xfrm>
            <a:off x="6038278" y="2708920"/>
            <a:ext cx="1342034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radiation</a:t>
            </a:r>
          </a:p>
        </p:txBody>
      </p:sp>
      <p:sp>
        <p:nvSpPr>
          <p:cNvPr id="180231" name="Text Box 7"/>
          <p:cNvSpPr txBox="1">
            <a:spLocks noChangeArrowheads="1"/>
          </p:cNvSpPr>
          <p:nvPr/>
        </p:nvSpPr>
        <p:spPr bwMode="auto">
          <a:xfrm>
            <a:off x="467544" y="4653136"/>
            <a:ext cx="4557712" cy="1076325"/>
          </a:xfrm>
          <a:prstGeom prst="rect">
            <a:avLst/>
          </a:prstGeom>
          <a:solidFill>
            <a:srgbClr val="DAB5FF">
              <a:alpha val="87057"/>
            </a:srgbClr>
          </a:solidFill>
          <a:ln w="9525">
            <a:solidFill>
              <a:srgbClr val="80008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3200" b="1" dirty="0" smtClean="0">
                <a:solidFill>
                  <a:srgbClr val="800080"/>
                </a:solidFill>
                <a:latin typeface="Calibri" panose="020F0502020204030204" pitchFamily="34" charset="0"/>
              </a:rPr>
              <a:t>ultimately: heat escapes through planet</a:t>
            </a:r>
            <a:r>
              <a:rPr lang="ja-JP" altLang="en-US" sz="3200" b="1" dirty="0" smtClean="0">
                <a:solidFill>
                  <a:srgbClr val="800080"/>
                </a:solidFill>
                <a:latin typeface="Calibri" panose="020F0502020204030204" pitchFamily="34" charset="0"/>
              </a:rPr>
              <a:t>’</a:t>
            </a:r>
            <a:r>
              <a:rPr lang="en-US" altLang="ja-JP" sz="3200" b="1" dirty="0" smtClean="0">
                <a:solidFill>
                  <a:srgbClr val="800080"/>
                </a:solidFill>
                <a:latin typeface="Calibri" panose="020F0502020204030204" pitchFamily="34" charset="0"/>
              </a:rPr>
              <a:t>s </a:t>
            </a:r>
            <a:r>
              <a:rPr lang="en-US" altLang="ja-JP" sz="3200" b="1" u="sng" dirty="0" smtClean="0">
                <a:solidFill>
                  <a:srgbClr val="800080"/>
                </a:solidFill>
                <a:latin typeface="Calibri" panose="020F0502020204030204" pitchFamily="34" charset="0"/>
              </a:rPr>
              <a:t>surface</a:t>
            </a:r>
            <a:endParaRPr lang="en-US" altLang="en-US" sz="3200" b="1" u="sng" dirty="0" smtClean="0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33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0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31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1520" y="188640"/>
            <a:ext cx="6336704" cy="50405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kern="0" dirty="0" smtClean="0"/>
              <a:t>Transit Method </a:t>
            </a:r>
            <a:r>
              <a:rPr lang="en-US" altLang="en-US" kern="0" dirty="0"/>
              <a:t>(e.g. </a:t>
            </a:r>
            <a:r>
              <a:rPr lang="en-US" altLang="en-US" kern="0" dirty="0" err="1"/>
              <a:t>Kepler</a:t>
            </a:r>
            <a:r>
              <a:rPr lang="en-US" altLang="en-US" kern="0" dirty="0"/>
              <a:t> </a:t>
            </a:r>
            <a:r>
              <a:rPr lang="en-US" altLang="en-US" kern="0" dirty="0" smtClean="0"/>
              <a:t>Mission)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0" y="4464469"/>
                <a:ext cx="9144000" cy="184485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CA" altLang="en-US" kern="0" dirty="0" smtClean="0"/>
                  <a:t>Planet’s radius (</a:t>
                </a:r>
                <a14:m>
                  <m:oMath xmlns:m="http://schemas.openxmlformats.org/officeDocument/2006/math">
                    <m:r>
                      <a:rPr lang="en-CA" altLang="en-US" i="1" kern="0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CA" altLang="en-US" kern="0" dirty="0" smtClean="0"/>
                  <a:t>), assuming we know star’s radius (</a:t>
                </a:r>
                <a14:m>
                  <m:oMath xmlns:m="http://schemas.openxmlformats.org/officeDocument/2006/math">
                    <m:r>
                      <a:rPr lang="en-CA" altLang="en-US" b="0" i="1" kern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CA" altLang="en-US" kern="0" dirty="0" smtClean="0"/>
                  <a:t>):</a:t>
                </a:r>
              </a:p>
              <a:p>
                <a:pPr marL="0" indent="0" eaLnBrk="1" hangingPunct="1">
                  <a:buNone/>
                </a:pPr>
                <a:r>
                  <a:rPr lang="en-CA" altLang="en-US" b="0" kern="0" dirty="0" smtClean="0"/>
                  <a:t>    </a:t>
                </a:r>
                <a14:m>
                  <m:oMath xmlns:m="http://schemas.openxmlformats.org/officeDocument/2006/math">
                    <m:r>
                      <a:rPr lang="en-CA" altLang="en-US" b="0" i="1" kern="0" smtClean="0">
                        <a:latin typeface="Cambria Math"/>
                      </a:rPr>
                      <m:t>𝐵</m:t>
                    </m:r>
                    <m:r>
                      <a:rPr lang="en-CA" altLang="en-US" b="0" i="1" kern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CA" altLang="en-US" kern="0" dirty="0" smtClean="0"/>
                  <a:t> fraction of light blocked (e.g., 0.015) </a:t>
                </a:r>
                <a14:m>
                  <m:oMath xmlns:m="http://schemas.openxmlformats.org/officeDocument/2006/math">
                    <m:r>
                      <a:rPr lang="en-CA" altLang="en-US" b="0" i="1" kern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altLang="en-US" b="0" i="1" kern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CA" altLang="en-US" b="0" i="1" kern="0" smtClean="0">
                            <a:latin typeface="Cambria Math"/>
                            <a:ea typeface="Cambria Math"/>
                          </a:rPr>
                          <m:t>𝜋</m:t>
                        </m:r>
                        <m:sSubSup>
                          <m:sSubSupPr>
                            <m:ctrlPr>
                              <a:rPr lang="en-CA" altLang="en-US" b="0" i="1" kern="0" smtClean="0">
                                <a:latin typeface="Cambria Math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CA" altLang="en-US" b="0" i="1" kern="0" smtClean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e>
                          <m:sub/>
                          <m:sup>
                            <m:r>
                              <a:rPr lang="en-CA" altLang="en-US" b="0" i="1" kern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CA" altLang="en-US" b="0" i="1" kern="0" smtClean="0">
                            <a:latin typeface="Cambria Math"/>
                            <a:ea typeface="Cambria Math"/>
                          </a:rPr>
                          <m:t>𝜋</m:t>
                        </m:r>
                        <m:sSup>
                          <m:sSupPr>
                            <m:ctrlPr>
                              <a:rPr lang="en-CA" altLang="en-US" b="0" i="1" kern="0" smtClean="0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CA" altLang="en-US" b="0" i="1" kern="0" smtClean="0">
                                <a:latin typeface="Cambria Math"/>
                                <a:ea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CA" altLang="en-US" b="0" i="1" kern="0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A" altLang="en-US" kern="0" dirty="0" smtClean="0"/>
              </a:p>
              <a:p>
                <a:pPr marL="0" indent="0" eaLnBrk="1" hangingPunct="1">
                  <a:buNone/>
                </a:pPr>
                <a:r>
                  <a:rPr lang="en-CA" altLang="en-US" kern="0" dirty="0"/>
                  <a:t> </a:t>
                </a:r>
                <a:r>
                  <a:rPr lang="en-CA" altLang="en-US" kern="0" dirty="0" smtClean="0"/>
                  <a:t>   </a:t>
                </a:r>
                <a14:m>
                  <m:oMath xmlns:m="http://schemas.openxmlformats.org/officeDocument/2006/math">
                    <m:r>
                      <a:rPr lang="en-CA" altLang="en-US" b="0" i="1" kern="0" smtClean="0">
                        <a:latin typeface="Cambria Math"/>
                      </a:rPr>
                      <m:t>𝑟</m:t>
                    </m:r>
                    <m:r>
                      <a:rPr lang="en-CA" altLang="en-US" b="0" i="1" kern="0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altLang="en-US" b="0" i="1" kern="0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CA" altLang="en-US" b="0" i="1" kern="0" smtClean="0">
                            <a:latin typeface="Cambria Math"/>
                          </a:rPr>
                          <m:t>𝐵</m:t>
                        </m:r>
                      </m:e>
                    </m:rad>
                    <m:r>
                      <a:rPr lang="en-CA" altLang="en-US" b="0" i="1" kern="0" smtClean="0">
                        <a:latin typeface="Cambria Math"/>
                      </a:rPr>
                      <m:t>𝑅</m:t>
                    </m:r>
                    <m:r>
                      <a:rPr lang="en-CA" altLang="en-US" b="0" i="1" kern="0" smtClean="0">
                        <a:latin typeface="Cambria Math"/>
                      </a:rPr>
                      <m:t>=0.12</m:t>
                    </m:r>
                    <m:r>
                      <a:rPr lang="en-CA" altLang="en-US" b="0" i="1" kern="0" smtClean="0">
                        <a:latin typeface="Cambria Math"/>
                      </a:rPr>
                      <m:t>𝑅</m:t>
                    </m:r>
                  </m:oMath>
                </a14:m>
                <a:endParaRPr lang="en-CA" altLang="en-US" kern="0" dirty="0" smtClean="0"/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64469"/>
                <a:ext cx="9144000" cy="1844851"/>
              </a:xfrm>
              <a:prstGeom prst="rect">
                <a:avLst/>
              </a:prstGeom>
              <a:blipFill rotWithShape="1">
                <a:blip r:embed="rId3"/>
                <a:stretch>
                  <a:fillRect l="-1133" t="-29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13_07_Figure-Unan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7" y="710992"/>
            <a:ext cx="917382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8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9144000" cy="1143000"/>
          </a:xfrm>
        </p:spPr>
        <p:txBody>
          <a:bodyPr/>
          <a:lstStyle/>
          <a:p>
            <a:r>
              <a:rPr lang="en-US" altLang="en-US" sz="4000" dirty="0" smtClean="0"/>
              <a:t>Infrared emission from extrasolar planets</a:t>
            </a:r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>
          <a:xfrm>
            <a:off x="107950" y="908050"/>
            <a:ext cx="8785225" cy="4114800"/>
          </a:xfrm>
        </p:spPr>
        <p:txBody>
          <a:bodyPr/>
          <a:lstStyle/>
          <a:p>
            <a:r>
              <a:rPr lang="en-US" altLang="en-US" dirty="0" smtClean="0"/>
              <a:t>Stars are fainter at infrared wavelengths while the </a:t>
            </a:r>
            <a:r>
              <a:rPr lang="en-US" altLang="en-US" b="1" dirty="0" smtClean="0"/>
              <a:t>emission</a:t>
            </a:r>
            <a:r>
              <a:rPr lang="en-US" altLang="en-US" dirty="0" smtClean="0"/>
              <a:t> from planets is strongest in the infrared.</a:t>
            </a:r>
          </a:p>
          <a:p>
            <a:pPr lvl="1"/>
            <a:r>
              <a:rPr lang="en-US" altLang="en-US" sz="2800" dirty="0" smtClean="0"/>
              <a:t>Glare of star relative to planet is less at infrared than at visible wavelengths</a:t>
            </a:r>
          </a:p>
          <a:p>
            <a:r>
              <a:rPr lang="en-US" altLang="en-US" dirty="0" smtClean="0"/>
              <a:t>During orbit of planet around star we see </a:t>
            </a:r>
            <a:r>
              <a:rPr lang="en-US" altLang="en-US" b="1" dirty="0" smtClean="0"/>
              <a:t>phases</a:t>
            </a:r>
            <a:r>
              <a:rPr lang="en-US" altLang="en-US" dirty="0" smtClean="0"/>
              <a:t> of the planet (most of day side facing us just before planet goes behind the star; most of night side at or near transit)</a:t>
            </a:r>
          </a:p>
          <a:p>
            <a:pPr lvl="1"/>
            <a:r>
              <a:rPr lang="en-US" altLang="en-US" sz="2800" dirty="0" smtClean="0"/>
              <a:t>Can see this as small change in infrared emission and get direct measurement of atmosphere temperature and day/night temperature difference. </a:t>
            </a:r>
          </a:p>
        </p:txBody>
      </p:sp>
    </p:spTree>
    <p:extLst>
      <p:ext uri="{BB962C8B-B14F-4D97-AF65-F5344CB8AC3E}">
        <p14:creationId xmlns:p14="http://schemas.microsoft.com/office/powerpoint/2010/main" val="314206553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6161" y="116632"/>
            <a:ext cx="6336704" cy="50405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sz="4000" kern="0" dirty="0" smtClean="0"/>
              <a:t>Combine: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4583" y="764704"/>
            <a:ext cx="3755329" cy="561662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buNone/>
            </a:pPr>
            <a:r>
              <a:rPr lang="en-CA" altLang="en-US" kern="0" dirty="0" smtClean="0"/>
              <a:t>Assuming edge-on:</a:t>
            </a:r>
          </a:p>
          <a:p>
            <a:pPr marL="0" indent="0" eaLnBrk="1" hangingPunct="1">
              <a:buNone/>
            </a:pPr>
            <a:endParaRPr lang="en-CA" altLang="en-US" sz="800" kern="0" dirty="0" smtClean="0"/>
          </a:p>
          <a:p>
            <a:pPr eaLnBrk="1" hangingPunct="1"/>
            <a:r>
              <a:rPr lang="en-CA" altLang="en-US" kern="0" dirty="0" smtClean="0"/>
              <a:t>Get </a:t>
            </a:r>
            <a:r>
              <a:rPr lang="en-CA" altLang="en-US" b="1" kern="0" dirty="0"/>
              <a:t>mass</a:t>
            </a:r>
            <a:r>
              <a:rPr lang="en-CA" altLang="en-US" kern="0" dirty="0"/>
              <a:t> </a:t>
            </a:r>
            <a:r>
              <a:rPr lang="en-CA" altLang="en-US" kern="0" dirty="0" smtClean="0"/>
              <a:t>from </a:t>
            </a:r>
            <a:r>
              <a:rPr lang="en-CA" altLang="en-US" kern="0" dirty="0"/>
              <a:t>Doppler method</a:t>
            </a:r>
          </a:p>
          <a:p>
            <a:pPr eaLnBrk="1" hangingPunct="1"/>
            <a:r>
              <a:rPr lang="en-CA" altLang="en-US" kern="0" dirty="0"/>
              <a:t>Get </a:t>
            </a:r>
            <a:r>
              <a:rPr lang="en-CA" altLang="en-US" b="1" kern="0" dirty="0"/>
              <a:t>size</a:t>
            </a:r>
            <a:r>
              <a:rPr lang="en-CA" altLang="en-US" kern="0" dirty="0"/>
              <a:t> from transit method</a:t>
            </a:r>
          </a:p>
          <a:p>
            <a:pPr eaLnBrk="1" hangingPunct="1"/>
            <a:r>
              <a:rPr lang="en-CA" altLang="en-US" kern="0" dirty="0"/>
              <a:t>Combine to get </a:t>
            </a:r>
            <a:r>
              <a:rPr lang="en-CA" altLang="en-US" b="1" kern="0" dirty="0"/>
              <a:t>average </a:t>
            </a:r>
            <a:r>
              <a:rPr lang="en-CA" altLang="en-US" b="1" kern="0" dirty="0" smtClean="0"/>
              <a:t>density</a:t>
            </a:r>
          </a:p>
          <a:p>
            <a:pPr lvl="1" eaLnBrk="1" hangingPunct="1"/>
            <a:r>
              <a:rPr lang="en-CA" altLang="en-US" kern="0" dirty="0" smtClean="0"/>
              <a:t>rocky?</a:t>
            </a:r>
          </a:p>
          <a:p>
            <a:pPr lvl="1" eaLnBrk="1" hangingPunct="1"/>
            <a:r>
              <a:rPr lang="en-CA" altLang="en-US" kern="0" dirty="0" smtClean="0"/>
              <a:t>gaseous?</a:t>
            </a:r>
          </a:p>
          <a:p>
            <a:pPr lvl="1" eaLnBrk="1" hangingPunct="1"/>
            <a:r>
              <a:rPr lang="en-CA" altLang="en-US" kern="0" dirty="0" smtClean="0"/>
              <a:t>other?</a:t>
            </a:r>
            <a:endParaRPr lang="en-CA" altLang="en-US" kern="0" dirty="0"/>
          </a:p>
          <a:p>
            <a:pPr eaLnBrk="1" hangingPunct="1"/>
            <a:r>
              <a:rPr lang="en-CA" altLang="en-US" kern="0" dirty="0" smtClean="0"/>
              <a:t>Lots </a:t>
            </a:r>
            <a:r>
              <a:rPr lang="en-CA" altLang="en-US" kern="0" dirty="0"/>
              <a:t>of surprises and mysteries!</a:t>
            </a:r>
          </a:p>
        </p:txBody>
      </p:sp>
      <p:pic>
        <p:nvPicPr>
          <p:cNvPr id="6" name="Picture 2" descr="C:\Users\repp\Desktop\NEW - KEEP THIS STUFF\PHYS 175\L5\Images\Planet Densiti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1820" r="9410" b="9859"/>
          <a:stretch/>
        </p:blipFill>
        <p:spPr bwMode="auto">
          <a:xfrm rot="10800000">
            <a:off x="4139952" y="-61056"/>
            <a:ext cx="5004047" cy="691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3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259632" y="188640"/>
            <a:ext cx="3261703" cy="7920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kern="0" dirty="0" smtClean="0"/>
              <a:t>Mass vs. </a:t>
            </a:r>
          </a:p>
          <a:p>
            <a:pPr eaLnBrk="1" hangingPunct="1"/>
            <a:r>
              <a:rPr lang="en-US" altLang="en-US" kern="0" dirty="0" smtClean="0"/>
              <a:t>Orbital Radius </a:t>
            </a:r>
            <a:r>
              <a:rPr lang="en-US" altLang="en-US" kern="0" dirty="0" smtClean="0">
                <a:sym typeface="Wingdings" panose="05000000000000000000" pitchFamily="2" charset="2"/>
              </a:rPr>
              <a:t></a:t>
            </a:r>
          </a:p>
          <a:p>
            <a:pPr eaLnBrk="1" hangingPunct="1"/>
            <a:r>
              <a:rPr lang="en-US" altLang="en-US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(red = Earth)</a:t>
            </a:r>
            <a:endParaRPr lang="en-US" altLang="en-US" kern="0" dirty="0" smtClean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2386012"/>
            <a:ext cx="4895850" cy="4471988"/>
            <a:chOff x="4227161" y="2259031"/>
            <a:chExt cx="4895850" cy="4471988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161" y="2259031"/>
              <a:ext cx="4895850" cy="4471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>
              <a:spLocks/>
            </p:cNvSpPr>
            <p:nvPr/>
          </p:nvSpPr>
          <p:spPr bwMode="auto">
            <a:xfrm>
              <a:off x="5817538" y="6515119"/>
              <a:ext cx="1604963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24276" bIns="0">
              <a:spAutoFit/>
            </a:bodyPr>
            <a:lstStyle>
              <a:lvl1pPr marL="2381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en-US" sz="1400" dirty="0" smtClean="0">
                  <a:solidFill>
                    <a:srgbClr val="FFFFFF"/>
                  </a:solidFill>
                  <a:cs typeface="Arial" pitchFamily="34" charset="0"/>
                </a:rPr>
                <a:t>Orbital Period in days</a:t>
              </a:r>
            </a:p>
          </p:txBody>
        </p:sp>
        <p:sp>
          <p:nvSpPr>
            <p:cNvPr id="15" name="Rectangle 14"/>
            <p:cNvSpPr>
              <a:spLocks/>
            </p:cNvSpPr>
            <p:nvPr/>
          </p:nvSpPr>
          <p:spPr bwMode="auto">
            <a:xfrm rot="-5400000">
              <a:off x="3694257" y="4292618"/>
              <a:ext cx="1595437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24276" bIns="0">
              <a:spAutoFit/>
            </a:bodyPr>
            <a:lstStyle>
              <a:lvl1pPr marL="2381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en-US" sz="1400" dirty="0" smtClean="0">
                  <a:solidFill>
                    <a:srgbClr val="FFFFFF"/>
                  </a:solidFill>
                  <a:cs typeface="Arial" pitchFamily="34" charset="0"/>
                </a:rPr>
                <a:t>Size Relative to Earth</a:t>
              </a:r>
            </a:p>
          </p:txBody>
        </p:sp>
        <p:grpSp>
          <p:nvGrpSpPr>
            <p:cNvPr id="16" name="Group 9"/>
            <p:cNvGrpSpPr>
              <a:grpSpLocks/>
            </p:cNvGrpSpPr>
            <p:nvPr/>
          </p:nvGrpSpPr>
          <p:grpSpPr bwMode="auto">
            <a:xfrm>
              <a:off x="4879326" y="2305069"/>
              <a:ext cx="696912" cy="190500"/>
              <a:chOff x="0" y="0"/>
              <a:chExt cx="1170" cy="240"/>
            </a:xfrm>
          </p:grpSpPr>
          <p:sp>
            <p:nvSpPr>
              <p:cNvPr id="23" name="Oval 7"/>
              <p:cNvSpPr>
                <a:spLocks/>
              </p:cNvSpPr>
              <p:nvPr/>
            </p:nvSpPr>
            <p:spPr bwMode="auto">
              <a:xfrm>
                <a:off x="0" y="40"/>
                <a:ext cx="200" cy="200"/>
              </a:xfrm>
              <a:prstGeom prst="ellipse">
                <a:avLst/>
              </a:prstGeom>
              <a:solidFill>
                <a:srgbClr val="76CFF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Rectangle 8"/>
              <p:cNvSpPr>
                <a:spLocks/>
              </p:cNvSpPr>
              <p:nvPr/>
            </p:nvSpPr>
            <p:spPr bwMode="auto">
              <a:xfrm>
                <a:off x="288" y="0"/>
                <a:ext cx="882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>
                <a:lvl1pPr marL="2381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1000" dirty="0" smtClean="0">
                    <a:solidFill>
                      <a:srgbClr val="FFFFFF"/>
                    </a:solidFill>
                    <a:cs typeface="Arial" pitchFamily="34" charset="0"/>
                  </a:rPr>
                  <a:t>Jun 2010</a:t>
                </a:r>
              </a:p>
            </p:txBody>
          </p:sp>
        </p:grpSp>
        <p:grpSp>
          <p:nvGrpSpPr>
            <p:cNvPr id="17" name="Group 12"/>
            <p:cNvGrpSpPr>
              <a:grpSpLocks/>
            </p:cNvGrpSpPr>
            <p:nvPr/>
          </p:nvGrpSpPr>
          <p:grpSpPr bwMode="auto">
            <a:xfrm>
              <a:off x="6293788" y="2305069"/>
              <a:ext cx="706438" cy="190500"/>
              <a:chOff x="0" y="0"/>
              <a:chExt cx="1186" cy="240"/>
            </a:xfrm>
          </p:grpSpPr>
          <p:sp>
            <p:nvSpPr>
              <p:cNvPr id="21" name="Oval 10"/>
              <p:cNvSpPr>
                <a:spLocks/>
              </p:cNvSpPr>
              <p:nvPr/>
            </p:nvSpPr>
            <p:spPr bwMode="auto">
              <a:xfrm>
                <a:off x="0" y="40"/>
                <a:ext cx="200" cy="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Rectangle 11"/>
              <p:cNvSpPr>
                <a:spLocks/>
              </p:cNvSpPr>
              <p:nvPr/>
            </p:nvSpPr>
            <p:spPr bwMode="auto">
              <a:xfrm>
                <a:off x="288" y="0"/>
                <a:ext cx="89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>
                <a:lvl1pPr marL="2381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1000" smtClean="0">
                    <a:solidFill>
                      <a:srgbClr val="FFFFFF"/>
                    </a:solidFill>
                    <a:cs typeface="Arial" pitchFamily="34" charset="0"/>
                  </a:rPr>
                  <a:t>Feb 2011</a:t>
                </a:r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7855888" y="2305069"/>
              <a:ext cx="720725" cy="190500"/>
              <a:chOff x="0" y="0"/>
              <a:chExt cx="1210" cy="240"/>
            </a:xfrm>
          </p:grpSpPr>
          <p:sp>
            <p:nvSpPr>
              <p:cNvPr id="19" name="Oval 13"/>
              <p:cNvSpPr>
                <a:spLocks/>
              </p:cNvSpPr>
              <p:nvPr/>
            </p:nvSpPr>
            <p:spPr bwMode="auto">
              <a:xfrm>
                <a:off x="0" y="40"/>
                <a:ext cx="200" cy="2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Rectangle 14"/>
              <p:cNvSpPr>
                <a:spLocks/>
              </p:cNvSpPr>
              <p:nvPr/>
            </p:nvSpPr>
            <p:spPr bwMode="auto">
              <a:xfrm>
                <a:off x="288" y="0"/>
                <a:ext cx="922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>
                <a:lvl1pPr marL="2381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1000" smtClean="0">
                    <a:solidFill>
                      <a:srgbClr val="FFFFFF"/>
                    </a:solidFill>
                    <a:cs typeface="Arial" pitchFamily="34" charset="0"/>
                  </a:rPr>
                  <a:t>Dec 2011</a:t>
                </a:r>
              </a:p>
            </p:txBody>
          </p:sp>
        </p:grpSp>
      </p:grpSp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5292080" y="5733256"/>
            <a:ext cx="3261703" cy="7920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kern="0" dirty="0" smtClean="0">
                <a:sym typeface="Wingdings" panose="05000000000000000000" pitchFamily="2" charset="2"/>
              </a:rPr>
              <a:t> </a:t>
            </a:r>
            <a:r>
              <a:rPr lang="en-US" altLang="en-US" kern="0" dirty="0" smtClean="0"/>
              <a:t>Size vs. </a:t>
            </a:r>
          </a:p>
          <a:p>
            <a:pPr eaLnBrk="1" hangingPunct="1"/>
            <a:r>
              <a:rPr lang="en-US" altLang="en-US" kern="0" dirty="0" smtClean="0"/>
              <a:t>     Orbital Period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66353" y="0"/>
            <a:ext cx="4177646" cy="5013176"/>
            <a:chOff x="4966353" y="0"/>
            <a:chExt cx="4177646" cy="5013176"/>
          </a:xfrm>
        </p:grpSpPr>
        <p:pic>
          <p:nvPicPr>
            <p:cNvPr id="30726" name="Picture 6" descr="http://upload.wikimedia.org/wikipedia/commons/thumb/c/cc/Exoplanet_Period-Mass_Scatter.png/1280px-Exoplanet_Period-Mass_Scatt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6353" y="0"/>
              <a:ext cx="4177646" cy="5013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5269220" y="3451860"/>
              <a:ext cx="3600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>
            <a:off x="6707856" y="260648"/>
            <a:ext cx="0" cy="44462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2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upload.wikimedia.org/wikipedia/commons/b/b1/KnownExoplanets-Sizes-201402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" y="28934"/>
            <a:ext cx="9105418" cy="682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82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0" name="Picture 10" descr="http://upload.wikimedia.org/wikipedia/en/7/7c/Orbits_of_some_Kepler_Planetary_System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70235" cy="513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6161" y="116632"/>
            <a:ext cx="7078127" cy="50405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alibri" panose="020F0502020204030204" pitchFamily="34" charset="0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en-US" kern="0" dirty="0" smtClean="0"/>
              <a:t>Sample Planetary Systems</a:t>
            </a:r>
          </a:p>
        </p:txBody>
      </p:sp>
    </p:spTree>
    <p:extLst>
      <p:ext uri="{BB962C8B-B14F-4D97-AF65-F5344CB8AC3E}">
        <p14:creationId xmlns:p14="http://schemas.microsoft.com/office/powerpoint/2010/main" val="38173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7Jack_SolSystemCompare10x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Jack_Composition_K-11_finalJan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7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sz="4000" dirty="0"/>
              <a:t>H</a:t>
            </a:r>
            <a:r>
              <a:rPr lang="en-US" altLang="en-US" sz="4000" dirty="0" smtClean="0"/>
              <a:t>abitable Zone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45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980727"/>
                <a:ext cx="4119657" cy="5750291"/>
              </a:xfrm>
            </p:spPr>
            <p:txBody>
              <a:bodyPr/>
              <a:lstStyle/>
              <a:p>
                <a:r>
                  <a:rPr lang="en-US" altLang="en-US" dirty="0" smtClean="0"/>
                  <a:t>Region in a solar system where the average temperature of a planet’s surface allows for the presence of liquid water (i.e., 273 – 373 K)</a:t>
                </a:r>
              </a:p>
              <a:p>
                <a:r>
                  <a:rPr lang="en-US" altLang="en-US" dirty="0" smtClean="0"/>
                  <a:t>For a Sun-like star this would be at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dirty="0" smtClean="0"/>
                  <a:t> 1 A.U., and the planet would have a period of about 1 year</a:t>
                </a:r>
              </a:p>
            </p:txBody>
          </p:sp>
        </mc:Choice>
        <mc:Fallback xmlns="">
          <p:sp>
            <p:nvSpPr>
              <p:cNvPr id="10445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980727"/>
                <a:ext cx="4119657" cy="5750291"/>
              </a:xfrm>
              <a:blipFill rotWithShape="1">
                <a:blip r:embed="rId3"/>
                <a:stretch>
                  <a:fillRect l="-2667" t="-954" r="-37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20"/>
          <p:cNvGrpSpPr>
            <a:grpSpLocks/>
          </p:cNvGrpSpPr>
          <p:nvPr/>
        </p:nvGrpSpPr>
        <p:grpSpPr bwMode="auto">
          <a:xfrm>
            <a:off x="4235020" y="1023654"/>
            <a:ext cx="4895850" cy="4781520"/>
            <a:chOff x="0" y="0"/>
            <a:chExt cx="8224" cy="6025"/>
          </a:xfrm>
        </p:grpSpPr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224" cy="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0" name="Rectangle 5"/>
            <p:cNvSpPr>
              <a:spLocks/>
            </p:cNvSpPr>
            <p:nvPr/>
          </p:nvSpPr>
          <p:spPr bwMode="auto">
            <a:xfrm>
              <a:off x="2490" y="5754"/>
              <a:ext cx="363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57799" bIns="0">
              <a:spAutoFit/>
            </a:bodyPr>
            <a:lstStyle>
              <a:lvl1pPr marL="2381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en-US" sz="1400" dirty="0" smtClean="0">
                  <a:solidFill>
                    <a:srgbClr val="FF0000"/>
                  </a:solidFill>
                  <a:cs typeface="Arial" pitchFamily="34" charset="0"/>
                </a:rPr>
                <a:t>Equilibrium Temperature [K]</a:t>
              </a:r>
            </a:p>
          </p:txBody>
        </p:sp>
        <p:sp>
          <p:nvSpPr>
            <p:cNvPr id="21" name="Rectangle 6"/>
            <p:cNvSpPr>
              <a:spLocks/>
            </p:cNvSpPr>
            <p:nvPr/>
          </p:nvSpPr>
          <p:spPr bwMode="auto">
            <a:xfrm rot="-5400000">
              <a:off x="-680" y="2546"/>
              <a:ext cx="2052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57799" bIns="0">
              <a:spAutoFit/>
            </a:bodyPr>
            <a:lstStyle>
              <a:lvl1pPr marL="2381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en-US" sz="1400" smtClean="0">
                  <a:solidFill>
                    <a:srgbClr val="FFFFFF"/>
                  </a:solidFill>
                  <a:cs typeface="Arial" pitchFamily="34" charset="0"/>
                </a:rPr>
                <a:t>Size Relative to Earth</a:t>
              </a:r>
            </a:p>
          </p:txBody>
        </p:sp>
        <p:grpSp>
          <p:nvGrpSpPr>
            <p:cNvPr id="22" name="Group 9"/>
            <p:cNvGrpSpPr>
              <a:grpSpLocks/>
            </p:cNvGrpSpPr>
            <p:nvPr/>
          </p:nvGrpSpPr>
          <p:grpSpPr bwMode="auto">
            <a:xfrm>
              <a:off x="1176" y="88"/>
              <a:ext cx="1170" cy="240"/>
              <a:chOff x="0" y="0"/>
              <a:chExt cx="1170" cy="240"/>
            </a:xfrm>
          </p:grpSpPr>
          <p:sp>
            <p:nvSpPr>
              <p:cNvPr id="30" name="Oval 7"/>
              <p:cNvSpPr>
                <a:spLocks/>
              </p:cNvSpPr>
              <p:nvPr/>
            </p:nvSpPr>
            <p:spPr bwMode="auto">
              <a:xfrm>
                <a:off x="0" y="40"/>
                <a:ext cx="200" cy="200"/>
              </a:xfrm>
              <a:prstGeom prst="ellipse">
                <a:avLst/>
              </a:prstGeom>
              <a:solidFill>
                <a:srgbClr val="76CFF7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ectangle 8"/>
              <p:cNvSpPr>
                <a:spLocks/>
              </p:cNvSpPr>
              <p:nvPr/>
            </p:nvSpPr>
            <p:spPr bwMode="auto">
              <a:xfrm>
                <a:off x="288" y="0"/>
                <a:ext cx="882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>
                <a:lvl1pPr marL="2381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1000" smtClean="0">
                    <a:solidFill>
                      <a:srgbClr val="FFFFFF"/>
                    </a:solidFill>
                    <a:cs typeface="Arial" pitchFamily="34" charset="0"/>
                  </a:rPr>
                  <a:t>Jun 2010</a:t>
                </a:r>
              </a:p>
            </p:txBody>
          </p:sp>
        </p:grpSp>
        <p:grpSp>
          <p:nvGrpSpPr>
            <p:cNvPr id="23" name="Group 12"/>
            <p:cNvGrpSpPr>
              <a:grpSpLocks/>
            </p:cNvGrpSpPr>
            <p:nvPr/>
          </p:nvGrpSpPr>
          <p:grpSpPr bwMode="auto">
            <a:xfrm>
              <a:off x="3552" y="88"/>
              <a:ext cx="1186" cy="240"/>
              <a:chOff x="0" y="0"/>
              <a:chExt cx="1186" cy="240"/>
            </a:xfrm>
          </p:grpSpPr>
          <p:sp>
            <p:nvSpPr>
              <p:cNvPr id="28" name="Oval 10"/>
              <p:cNvSpPr>
                <a:spLocks/>
              </p:cNvSpPr>
              <p:nvPr/>
            </p:nvSpPr>
            <p:spPr bwMode="auto">
              <a:xfrm>
                <a:off x="0" y="40"/>
                <a:ext cx="200" cy="2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Rectangle 11"/>
              <p:cNvSpPr>
                <a:spLocks/>
              </p:cNvSpPr>
              <p:nvPr/>
            </p:nvSpPr>
            <p:spPr bwMode="auto">
              <a:xfrm>
                <a:off x="288" y="0"/>
                <a:ext cx="898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>
                <a:lvl1pPr marL="2381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1000" smtClean="0">
                    <a:solidFill>
                      <a:srgbClr val="FFFFFF"/>
                    </a:solidFill>
                    <a:cs typeface="Arial" pitchFamily="34" charset="0"/>
                  </a:rPr>
                  <a:t>Feb 2011</a:t>
                </a:r>
              </a:p>
            </p:txBody>
          </p:sp>
        </p:grpSp>
        <p:grpSp>
          <p:nvGrpSpPr>
            <p:cNvPr id="24" name="Group 15"/>
            <p:cNvGrpSpPr>
              <a:grpSpLocks/>
            </p:cNvGrpSpPr>
            <p:nvPr/>
          </p:nvGrpSpPr>
          <p:grpSpPr bwMode="auto">
            <a:xfrm>
              <a:off x="6176" y="88"/>
              <a:ext cx="1210" cy="240"/>
              <a:chOff x="0" y="0"/>
              <a:chExt cx="1210" cy="240"/>
            </a:xfrm>
          </p:grpSpPr>
          <p:sp>
            <p:nvSpPr>
              <p:cNvPr id="26" name="Oval 13"/>
              <p:cNvSpPr>
                <a:spLocks/>
              </p:cNvSpPr>
              <p:nvPr/>
            </p:nvSpPr>
            <p:spPr bwMode="auto">
              <a:xfrm>
                <a:off x="0" y="40"/>
                <a:ext cx="200" cy="2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Rectangle 14"/>
              <p:cNvSpPr>
                <a:spLocks/>
              </p:cNvSpPr>
              <p:nvPr/>
            </p:nvSpPr>
            <p:spPr bwMode="auto">
              <a:xfrm>
                <a:off x="288" y="0"/>
                <a:ext cx="922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57799" bIns="0">
                <a:spAutoFit/>
              </a:bodyPr>
              <a:lstStyle>
                <a:lvl1pPr marL="2381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1000" smtClean="0">
                    <a:solidFill>
                      <a:srgbClr val="FFFFFF"/>
                    </a:solidFill>
                    <a:cs typeface="Arial" pitchFamily="34" charset="0"/>
                  </a:rPr>
                  <a:t>Dec 2011</a:t>
                </a:r>
              </a:p>
            </p:txBody>
          </p:sp>
        </p:grpSp>
        <p:sp>
          <p:nvSpPr>
            <p:cNvPr id="25" name="Rectangle 19"/>
            <p:cNvSpPr>
              <a:spLocks/>
            </p:cNvSpPr>
            <p:nvPr/>
          </p:nvSpPr>
          <p:spPr bwMode="auto">
            <a:xfrm>
              <a:off x="1384" y="424"/>
              <a:ext cx="416" cy="4568"/>
            </a:xfrm>
            <a:prstGeom prst="rect">
              <a:avLst/>
            </a:prstGeom>
            <a:solidFill>
              <a:srgbClr val="408000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0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sz="4000" dirty="0" smtClean="0"/>
              <a:t>Kepler-22b: first known transiting planet in the habitable zone of a Sun-like star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45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86408"/>
                <a:ext cx="9015000" cy="4042792"/>
              </a:xfrm>
            </p:spPr>
            <p:txBody>
              <a:bodyPr/>
              <a:lstStyle/>
              <a:p>
                <a:r>
                  <a:rPr lang="en-US" altLang="en-US" dirty="0" smtClean="0"/>
                  <a:t>Kepler-22b was the first such planet found in 2011, and is not much bigger than the Earth… </a:t>
                </a:r>
              </a:p>
              <a:p>
                <a:pPr lvl="1"/>
                <a:r>
                  <a:rPr lang="en-US" altLang="en-US" dirty="0" err="1" smtClean="0"/>
                  <a:t>T</a:t>
                </a:r>
                <a:r>
                  <a:rPr lang="en-US" altLang="en-US" baseline="-25000" dirty="0" err="1" smtClean="0"/>
                  <a:t>avg</a:t>
                </a:r>
                <a:r>
                  <a:rPr lang="en-US" altLang="en-US" baseline="-25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= −11 </m:t>
                    </m:r>
                  </m:oMath>
                </a14:m>
                <a:r>
                  <a:rPr lang="en-US" altLang="en-US" baseline="30000" dirty="0" err="1" smtClean="0"/>
                  <a:t>o</a:t>
                </a:r>
                <a:r>
                  <a:rPr lang="en-US" altLang="en-US" dirty="0" err="1" smtClean="0"/>
                  <a:t>C</a:t>
                </a:r>
                <a:r>
                  <a:rPr lang="en-US" altLang="en-US" dirty="0" smtClean="0"/>
                  <a:t> (no atmosphere) or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CA" altLang="en-US" b="0" i="1" dirty="0" smtClean="0">
                        <a:latin typeface="Cambria Math"/>
                      </a:rPr>
                      <m:t>+22</m:t>
                    </m:r>
                    <m:r>
                      <a:rPr lang="en-US" alt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baseline="30000" dirty="0" err="1"/>
                  <a:t>o</a:t>
                </a:r>
                <a:r>
                  <a:rPr lang="en-US" altLang="en-US" dirty="0" err="1"/>
                  <a:t>C</a:t>
                </a:r>
                <a:r>
                  <a:rPr lang="en-US" altLang="en-US" dirty="0"/>
                  <a:t> </a:t>
                </a:r>
                <a:r>
                  <a:rPr lang="en-US" altLang="en-US" dirty="0" smtClean="0"/>
                  <a:t>(with Earth GHG)</a:t>
                </a:r>
                <a:endParaRPr lang="en-US" altLang="en-US" dirty="0"/>
              </a:p>
              <a:p>
                <a:pPr lvl="1"/>
                <a:r>
                  <a:rPr lang="en-US" altLang="en-US" dirty="0" smtClean="0"/>
                  <a:t>Radius 2.4 x </a:t>
                </a:r>
                <a:r>
                  <a:rPr lang="en-US" altLang="en-US" dirty="0" err="1" smtClean="0"/>
                  <a:t>R</a:t>
                </a:r>
                <a:r>
                  <a:rPr lang="en-US" altLang="en-US" baseline="-25000" dirty="0" err="1"/>
                  <a:t>E</a:t>
                </a:r>
                <a:r>
                  <a:rPr lang="en-US" altLang="en-US" baseline="-25000" dirty="0" err="1" smtClean="0"/>
                  <a:t>arth</a:t>
                </a:r>
                <a:endParaRPr lang="en-US" altLang="en-US" dirty="0"/>
              </a:p>
              <a:p>
                <a:pPr lvl="1"/>
                <a:r>
                  <a:rPr lang="en-US" altLang="en-US" dirty="0" smtClean="0"/>
                  <a:t>Mass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altLang="en-US" dirty="0" smtClean="0"/>
                  <a:t> 6 </a:t>
                </a:r>
                <a:r>
                  <a:rPr lang="en-US" altLang="en-US" dirty="0" err="1" smtClean="0"/>
                  <a:t>M</a:t>
                </a:r>
                <a:r>
                  <a:rPr lang="en-US" altLang="en-US" baseline="-25000" dirty="0" err="1"/>
                  <a:t>E</a:t>
                </a:r>
                <a:r>
                  <a:rPr lang="en-US" altLang="en-US" baseline="-25000" dirty="0" err="1" smtClean="0"/>
                  <a:t>arth</a:t>
                </a:r>
                <a:r>
                  <a:rPr lang="en-US" altLang="en-US" dirty="0" smtClean="0"/>
                  <a:t> (?)</a:t>
                </a:r>
                <a:endParaRPr lang="en-US" altLang="en-US" dirty="0"/>
              </a:p>
              <a:p>
                <a:pPr lvl="1"/>
                <a:r>
                  <a:rPr lang="en-US" altLang="en-US" dirty="0" smtClean="0"/>
                  <a:t>Orbital period = 290 d</a:t>
                </a:r>
              </a:p>
              <a:p>
                <a:pPr lvl="1"/>
                <a:r>
                  <a:rPr lang="en-US" altLang="en-US" dirty="0" smtClean="0"/>
                  <a:t>Eccentricity = ? (very hot/cold)</a:t>
                </a:r>
              </a:p>
              <a:p>
                <a:pPr lvl="1"/>
                <a:r>
                  <a:rPr lang="en-US" altLang="en-US" dirty="0" smtClean="0"/>
                  <a:t>Ocean world (migration…)? </a:t>
                </a:r>
              </a:p>
            </p:txBody>
          </p:sp>
        </mc:Choice>
        <mc:Fallback xmlns="">
          <p:sp>
            <p:nvSpPr>
              <p:cNvPr id="10445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86408"/>
                <a:ext cx="9015000" cy="4042792"/>
              </a:xfrm>
              <a:blipFill rotWithShape="1">
                <a:blip r:embed="rId3"/>
                <a:stretch>
                  <a:fillRect l="-1218" t="-1357" r="-3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upload.wikimedia.org/wikipedia/commons/thumb/1/1e/Kepler22b-artwork.jpg/1280px-Kepler22b-artwor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570" y="3861049"/>
            <a:ext cx="3995934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67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25512"/>
            <a:ext cx="5799138" cy="7112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Heating vs. Cooling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47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1616" y="915888"/>
                <a:ext cx="8140824" cy="5537448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b="1" dirty="0" smtClean="0">
                    <a:latin typeface="Calibri" panose="020F0502020204030204" pitchFamily="34" charset="0"/>
                  </a:rPr>
                  <a:t>heating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mechanisms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proportional to mass (and hence volume)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𝑅</m:t>
                    </m:r>
                    <m:r>
                      <a:rPr lang="en-US" altLang="en-US" i="1" baseline="30000" dirty="0" smtClean="0">
                        <a:latin typeface="Cambria Math"/>
                      </a:rPr>
                      <m:t>3</m:t>
                    </m:r>
                  </m:oMath>
                </a14:m>
                <a:endParaRPr lang="en-US" altLang="en-US" baseline="30000" dirty="0" smtClean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b="1" dirty="0" smtClean="0">
                    <a:latin typeface="Calibri" panose="020F0502020204030204" pitchFamily="34" charset="0"/>
                  </a:rPr>
                  <a:t>cooling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proportional to surface area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𝑅</m:t>
                    </m:r>
                    <m:r>
                      <a:rPr lang="en-US" altLang="en-US" i="1" baseline="30000" dirty="0" smtClean="0">
                        <a:latin typeface="Cambria Math"/>
                      </a:rPr>
                      <m:t>2</m:t>
                    </m:r>
                  </m:oMath>
                </a14:m>
                <a:endParaRPr lang="en-US" altLang="en-US" baseline="30000" dirty="0" smtClean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Question: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given two planets of the same composition and density, but different radius…</a:t>
                </a:r>
                <a:r>
                  <a:rPr lang="en-US" altLang="en-US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which will cool faster?</a:t>
                </a:r>
              </a:p>
            </p:txBody>
          </p:sp>
        </mc:Choice>
        <mc:Fallback xmlns="">
          <p:sp>
            <p:nvSpPr>
              <p:cNvPr id="10547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1616" y="915888"/>
                <a:ext cx="8140824" cy="5537448"/>
              </a:xfrm>
              <a:blipFill rotWithShape="1">
                <a:blip r:embed="rId3"/>
                <a:stretch>
                  <a:fillRect l="-1272" t="-17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6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3784" r="1999" b="2464"/>
          <a:stretch>
            <a:fillRect/>
          </a:stretch>
        </p:blipFill>
        <p:spPr bwMode="auto">
          <a:xfrm>
            <a:off x="0" y="20922"/>
            <a:ext cx="9144000" cy="683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0718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>
          <a:xfrm>
            <a:off x="0" y="26594"/>
            <a:ext cx="9144000" cy="1143000"/>
          </a:xfrm>
        </p:spPr>
        <p:txBody>
          <a:bodyPr/>
          <a:lstStyle/>
          <a:p>
            <a:r>
              <a:rPr lang="en-US" altLang="en-US" sz="4000" dirty="0" smtClean="0"/>
              <a:t>Kepler-186f: Latest data from </a:t>
            </a:r>
            <a:r>
              <a:rPr lang="en-US" altLang="en-US" sz="4000" dirty="0" err="1" smtClean="0"/>
              <a:t>Kepler</a:t>
            </a:r>
            <a:r>
              <a:rPr lang="en-US" altLang="en-US" sz="4000" dirty="0" smtClean="0"/>
              <a:t>…</a:t>
            </a:r>
            <a:br>
              <a:rPr lang="en-US" altLang="en-US" sz="4000" dirty="0" smtClean="0"/>
            </a:br>
            <a:endParaRPr lang="en-US" altLang="en-US" sz="4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45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274" y="908720"/>
                <a:ext cx="9108725" cy="5050904"/>
              </a:xfrm>
            </p:spPr>
            <p:txBody>
              <a:bodyPr/>
              <a:lstStyle/>
              <a:p>
                <a:r>
                  <a:rPr lang="en-CA" altLang="en-US" dirty="0" smtClean="0"/>
                  <a:t>Kepler-186f is the first planet with </a:t>
                </a:r>
                <a:r>
                  <a:rPr lang="en-CA" altLang="en-US" b="1" dirty="0" smtClean="0"/>
                  <a:t>radius similar to Earth </a:t>
                </a:r>
                <a:r>
                  <a:rPr lang="en-CA" altLang="en-US" dirty="0" smtClean="0"/>
                  <a:t>in the habitable zone of its star, announced April 2014 </a:t>
                </a:r>
              </a:p>
              <a:p>
                <a:r>
                  <a:rPr lang="en-CA" altLang="en-US" dirty="0" smtClean="0"/>
                  <a:t>The star is a red dwarf (about 4% the Sun’s luminosity)</a:t>
                </a:r>
              </a:p>
              <a:p>
                <a:pPr lvl="1"/>
                <a:r>
                  <a:rPr lang="en-US" altLang="en-US" dirty="0" smtClean="0"/>
                  <a:t>Radius 1.1 x </a:t>
                </a:r>
                <a:r>
                  <a:rPr lang="en-US" altLang="en-US" dirty="0" err="1" smtClean="0"/>
                  <a:t>R</a:t>
                </a:r>
                <a:r>
                  <a:rPr lang="en-US" altLang="en-US" baseline="-25000" dirty="0" err="1"/>
                  <a:t>E</a:t>
                </a:r>
                <a:r>
                  <a:rPr lang="en-US" altLang="en-US" baseline="-25000" dirty="0" err="1" smtClean="0"/>
                  <a:t>arth</a:t>
                </a:r>
                <a:endParaRPr lang="en-US" altLang="en-US" dirty="0"/>
              </a:p>
              <a:p>
                <a:pPr lvl="1"/>
                <a:r>
                  <a:rPr lang="en-US" altLang="en-US" dirty="0"/>
                  <a:t>Orbital period = 130 d</a:t>
                </a:r>
              </a:p>
              <a:p>
                <a:pPr lvl="1"/>
                <a:r>
                  <a:rPr lang="en-US" altLang="en-US" dirty="0"/>
                  <a:t>Orbital radius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  <a:ea typeface="Cambria Math"/>
                      </a:rPr>
                      <m:t>~</m:t>
                    </m:r>
                    <m:r>
                      <a:rPr lang="en-CA" altLang="en-US" b="0" i="1" smtClean="0">
                        <a:latin typeface="Cambria Math"/>
                        <a:ea typeface="Cambria Math"/>
                      </a:rPr>
                      <m:t> 0.38</m:t>
                    </m:r>
                  </m:oMath>
                </a14:m>
                <a:r>
                  <a:rPr lang="en-US" altLang="en-US" dirty="0" smtClean="0"/>
                  <a:t> AU (about same </a:t>
                </a:r>
                <a:r>
                  <a:rPr lang="en-US" altLang="en-US" dirty="0"/>
                  <a:t>as </a:t>
                </a:r>
                <a:r>
                  <a:rPr lang="en-US" altLang="en-US" dirty="0" smtClean="0"/>
                  <a:t>Mercury)</a:t>
                </a:r>
              </a:p>
              <a:p>
                <a:pPr lvl="1"/>
                <a:r>
                  <a:rPr lang="en-US" altLang="en-US" dirty="0" smtClean="0"/>
                  <a:t>Receive about 1/3 the</a:t>
                </a:r>
                <a:br>
                  <a:rPr lang="en-US" altLang="en-US" dirty="0" smtClean="0"/>
                </a:br>
                <a:r>
                  <a:rPr lang="en-US" altLang="en-US" dirty="0" smtClean="0"/>
                  <a:t>heat energy Earth </a:t>
                </a:r>
                <a:br>
                  <a:rPr lang="en-US" altLang="en-US" dirty="0" smtClean="0"/>
                </a:br>
                <a:r>
                  <a:rPr lang="en-US" altLang="en-US" dirty="0" smtClean="0"/>
                  <a:t>receives from Sun</a:t>
                </a:r>
                <a:endParaRPr lang="en-US" altLang="en-US" dirty="0"/>
              </a:p>
              <a:p>
                <a:pPr lvl="1"/>
                <a:r>
                  <a:rPr lang="en-US" altLang="en-US" dirty="0" smtClean="0"/>
                  <a:t>Mass and composition</a:t>
                </a:r>
                <a:br>
                  <a:rPr lang="en-US" altLang="en-US" dirty="0" smtClean="0"/>
                </a:br>
                <a:r>
                  <a:rPr lang="en-US" altLang="en-US" dirty="0" smtClean="0"/>
                  <a:t>not known. Rocky? </a:t>
                </a:r>
                <a:br>
                  <a:rPr lang="en-US" altLang="en-US" dirty="0" smtClean="0"/>
                </a:br>
                <a:r>
                  <a:rPr lang="en-US" altLang="en-US" dirty="0" smtClean="0"/>
                  <a:t>Ocean planet?</a:t>
                </a:r>
              </a:p>
              <a:p>
                <a:pPr lvl="1"/>
                <a:r>
                  <a:rPr lang="en-US" altLang="en-US" dirty="0" smtClean="0"/>
                  <a:t>SETI… (!)</a:t>
                </a:r>
              </a:p>
            </p:txBody>
          </p:sp>
        </mc:Choice>
        <mc:Fallback xmlns="">
          <p:sp>
            <p:nvSpPr>
              <p:cNvPr id="10445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274" y="908720"/>
                <a:ext cx="9108725" cy="5050904"/>
              </a:xfrm>
              <a:blipFill rotWithShape="1">
                <a:blip r:embed="rId3"/>
                <a:stretch>
                  <a:fillRect l="-1205" t="-1086" b="-19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://upload.wikimedia.org/wikipedia/commons/thumb/c/c1/Kepler186f-ArtistConcept-20140417.jpg/1280px-Kepler186f-ArtistConcept-201404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900615"/>
            <a:ext cx="5178242" cy="29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>
          <a:xfrm>
            <a:off x="0" y="26594"/>
            <a:ext cx="9144000" cy="1143000"/>
          </a:xfrm>
        </p:spPr>
        <p:txBody>
          <a:bodyPr/>
          <a:lstStyle/>
          <a:p>
            <a:r>
              <a:rPr lang="en-US" altLang="en-US" sz="4000" dirty="0" smtClean="0"/>
              <a:t>Kepler-186f: Latest data from </a:t>
            </a:r>
            <a:r>
              <a:rPr lang="en-US" altLang="en-US" sz="4000" dirty="0" err="1" smtClean="0"/>
              <a:t>Kepler</a:t>
            </a:r>
            <a:r>
              <a:rPr lang="en-US" altLang="en-US" sz="4000" dirty="0" smtClean="0"/>
              <a:t>…</a:t>
            </a:r>
            <a:br>
              <a:rPr lang="en-US" altLang="en-US" sz="4000" dirty="0" smtClean="0"/>
            </a:br>
            <a:endParaRPr lang="en-US" altLang="en-US" sz="4000" dirty="0" smtClean="0"/>
          </a:p>
        </p:txBody>
      </p:sp>
      <p:pic>
        <p:nvPicPr>
          <p:cNvPr id="38916" name="Picture 4" descr="The diagram compares the planets of our inner solar system to Kepler-186, a five-planet star system about 500 light-years from Earth in the constellation Cygnus. The five planets of Kepler-186 orbit an M dwarf, a star that is is half the size and mass of the su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5" y="1273876"/>
            <a:ext cx="901065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>
          <a:xfrm>
            <a:off x="103137" y="-90264"/>
            <a:ext cx="8069263" cy="1143000"/>
          </a:xfrm>
        </p:spPr>
        <p:txBody>
          <a:bodyPr/>
          <a:lstStyle/>
          <a:p>
            <a:r>
              <a:rPr lang="en-US" altLang="en-US" sz="4000" dirty="0" smtClean="0"/>
              <a:t>First direct image of extrasolar planet</a:t>
            </a:r>
          </a:p>
        </p:txBody>
      </p:sp>
      <p:sp>
        <p:nvSpPr>
          <p:cNvPr id="114692" name="Content Placeholder 8"/>
          <p:cNvSpPr>
            <a:spLocks noGrp="1"/>
          </p:cNvSpPr>
          <p:nvPr>
            <p:ph idx="1"/>
          </p:nvPr>
        </p:nvSpPr>
        <p:spPr>
          <a:xfrm>
            <a:off x="76199" y="836712"/>
            <a:ext cx="5233255" cy="5904656"/>
          </a:xfrm>
        </p:spPr>
        <p:txBody>
          <a:bodyPr/>
          <a:lstStyle/>
          <a:p>
            <a:r>
              <a:rPr lang="en-US" altLang="en-US" dirty="0" smtClean="0"/>
              <a:t>Nov. 2008 </a:t>
            </a:r>
            <a:r>
              <a:rPr lang="en-US" altLang="en-US" dirty="0"/>
              <a:t>team led by C. </a:t>
            </a:r>
            <a:r>
              <a:rPr lang="en-US" altLang="en-US" dirty="0" err="1"/>
              <a:t>Marois</a:t>
            </a:r>
            <a:r>
              <a:rPr lang="en-US" altLang="en-US" dirty="0"/>
              <a:t> </a:t>
            </a:r>
            <a:r>
              <a:rPr lang="en-US" altLang="en-US" dirty="0" smtClean="0"/>
              <a:t>of Canada</a:t>
            </a:r>
            <a:r>
              <a:rPr lang="en-CA" altLang="en-US" dirty="0"/>
              <a:t>’</a:t>
            </a:r>
            <a:r>
              <a:rPr lang="en-US" altLang="ja-JP" dirty="0"/>
              <a:t>s National Research </a:t>
            </a:r>
            <a:r>
              <a:rPr lang="en-US" altLang="ja-JP" dirty="0" smtClean="0"/>
              <a:t>Council announced first direct image of </a:t>
            </a:r>
            <a:r>
              <a:rPr lang="en-US" altLang="ja-JP" dirty="0" smtClean="0">
                <a:solidFill>
                  <a:srgbClr val="7030A0"/>
                </a:solidFill>
              </a:rPr>
              <a:t>3 exoplanets at </a:t>
            </a:r>
            <a:r>
              <a:rPr lang="en-US" altLang="en-US" dirty="0">
                <a:solidFill>
                  <a:srgbClr val="7030A0"/>
                </a:solidFill>
              </a:rPr>
              <a:t>24, 38, and 68 </a:t>
            </a:r>
            <a:r>
              <a:rPr lang="en-US" altLang="en-US" dirty="0" smtClean="0">
                <a:solidFill>
                  <a:srgbClr val="7030A0"/>
                </a:solidFill>
              </a:rPr>
              <a:t>AU </a:t>
            </a:r>
            <a:r>
              <a:rPr lang="en-US" altLang="ja-JP" dirty="0" smtClean="0"/>
              <a:t>around s</a:t>
            </a:r>
            <a:r>
              <a:rPr lang="en-US" altLang="en-US" dirty="0" smtClean="0"/>
              <a:t>tar </a:t>
            </a:r>
            <a:r>
              <a:rPr lang="en-US" altLang="en-US" dirty="0"/>
              <a:t>HR8799 </a:t>
            </a:r>
            <a:r>
              <a:rPr lang="en-US" altLang="en-US" dirty="0" smtClean="0"/>
              <a:t>(1.5x mass </a:t>
            </a:r>
            <a:r>
              <a:rPr lang="en-US" altLang="en-US" dirty="0"/>
              <a:t>of Sun, </a:t>
            </a:r>
            <a:r>
              <a:rPr lang="en-US" altLang="en-US" dirty="0" smtClean="0"/>
              <a:t>5x luminosity </a:t>
            </a:r>
            <a:r>
              <a:rPr lang="en-US" altLang="en-US" dirty="0"/>
              <a:t>of </a:t>
            </a:r>
            <a:r>
              <a:rPr lang="en-US" altLang="en-US" dirty="0" smtClean="0"/>
              <a:t>Sun)</a:t>
            </a:r>
            <a:endParaRPr lang="en-US" altLang="en-US" dirty="0"/>
          </a:p>
          <a:p>
            <a:pPr marL="0" indent="0">
              <a:buNone/>
            </a:pPr>
            <a:endParaRPr lang="en-US" altLang="ja-JP" sz="800" dirty="0" smtClean="0"/>
          </a:p>
          <a:p>
            <a:r>
              <a:rPr lang="en-US" altLang="ja-JP" dirty="0" smtClean="0"/>
              <a:t>They invented “</a:t>
            </a:r>
            <a:r>
              <a:rPr lang="en-US" altLang="ja-JP" dirty="0">
                <a:solidFill>
                  <a:srgbClr val="7030A0"/>
                </a:solidFill>
              </a:rPr>
              <a:t>A</a:t>
            </a:r>
            <a:r>
              <a:rPr lang="en-US" altLang="ja-JP" dirty="0" smtClean="0">
                <a:solidFill>
                  <a:srgbClr val="7030A0"/>
                </a:solidFill>
              </a:rPr>
              <a:t>ngular </a:t>
            </a:r>
            <a:r>
              <a:rPr lang="en-US" altLang="ja-JP" dirty="0">
                <a:solidFill>
                  <a:srgbClr val="7030A0"/>
                </a:solidFill>
              </a:rPr>
              <a:t>D</a:t>
            </a:r>
            <a:r>
              <a:rPr lang="en-US" altLang="ja-JP" dirty="0" smtClean="0">
                <a:solidFill>
                  <a:srgbClr val="7030A0"/>
                </a:solidFill>
              </a:rPr>
              <a:t>ifferential </a:t>
            </a:r>
            <a:r>
              <a:rPr lang="en-US" altLang="ja-JP" dirty="0">
                <a:solidFill>
                  <a:srgbClr val="7030A0"/>
                </a:solidFill>
              </a:rPr>
              <a:t>I</a:t>
            </a:r>
            <a:r>
              <a:rPr lang="en-US" altLang="ja-JP" dirty="0" smtClean="0">
                <a:solidFill>
                  <a:srgbClr val="7030A0"/>
                </a:solidFill>
              </a:rPr>
              <a:t>maging</a:t>
            </a:r>
            <a:r>
              <a:rPr lang="en-US" altLang="ja-JP" dirty="0" smtClean="0"/>
              <a:t>” technique: Find pixel-wise median of many rotated images (B); subtract from original images (C</a:t>
            </a:r>
            <a:r>
              <a:rPr lang="en-US" altLang="ja-JP" baseline="-25000" dirty="0" smtClean="0"/>
              <a:t>i</a:t>
            </a:r>
            <a:r>
              <a:rPr lang="en-US" altLang="ja-JP" dirty="0" smtClean="0"/>
              <a:t>); de-rotate and median-average…</a:t>
            </a:r>
          </a:p>
          <a:p>
            <a:pPr marL="0" indent="0">
              <a:buNone/>
            </a:pPr>
            <a:endParaRPr lang="en-US" altLang="en-US" sz="800" dirty="0" smtClean="0"/>
          </a:p>
        </p:txBody>
      </p:sp>
      <p:pic>
        <p:nvPicPr>
          <p:cNvPr id="114693" name="Picture 9" descr="Gemini_planet_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5" y="3137584"/>
            <a:ext cx="3837961" cy="402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www.mpia.de/homes/thalmann/adi_files/image0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5" y="1010337"/>
            <a:ext cx="383454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74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>
          <a:xfrm>
            <a:off x="103137" y="-90264"/>
            <a:ext cx="8069263" cy="1143000"/>
          </a:xfrm>
        </p:spPr>
        <p:txBody>
          <a:bodyPr/>
          <a:lstStyle/>
          <a:p>
            <a:r>
              <a:rPr lang="en-US" altLang="en-US" sz="4000" dirty="0" smtClean="0"/>
              <a:t>First direct image of extrasolar planet</a:t>
            </a:r>
          </a:p>
        </p:txBody>
      </p:sp>
      <p:sp>
        <p:nvSpPr>
          <p:cNvPr id="114692" name="Content Placeholder 8"/>
          <p:cNvSpPr>
            <a:spLocks noGrp="1"/>
          </p:cNvSpPr>
          <p:nvPr>
            <p:ph idx="1"/>
          </p:nvPr>
        </p:nvSpPr>
        <p:spPr>
          <a:xfrm>
            <a:off x="4000128" y="1509775"/>
            <a:ext cx="4964360" cy="3503401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Without ADI</a:t>
            </a:r>
          </a:p>
          <a:p>
            <a:pPr marL="0" indent="0">
              <a:buNone/>
            </a:pPr>
            <a:endParaRPr lang="en-CA" altLang="ja-JP" dirty="0"/>
          </a:p>
          <a:p>
            <a:pPr marL="0" indent="0">
              <a:buNone/>
            </a:pPr>
            <a:endParaRPr lang="en-CA" altLang="ja-JP" dirty="0" smtClean="0"/>
          </a:p>
          <a:p>
            <a:pPr marL="0" indent="0">
              <a:buNone/>
            </a:pPr>
            <a:endParaRPr lang="en-CA" altLang="ja-JP" dirty="0"/>
          </a:p>
          <a:p>
            <a:pPr marL="0" indent="0">
              <a:buNone/>
            </a:pPr>
            <a:endParaRPr lang="en-CA" altLang="ja-JP" dirty="0" smtClean="0"/>
          </a:p>
          <a:p>
            <a:pPr marL="0" indent="0">
              <a:buNone/>
            </a:pPr>
            <a:r>
              <a:rPr lang="en-CA" altLang="ja-JP" dirty="0" smtClean="0"/>
              <a:t>With ADI</a:t>
            </a:r>
            <a:endParaRPr lang="en-US" altLang="ja-JP" sz="800" dirty="0"/>
          </a:p>
          <a:p>
            <a:pPr marL="0" indent="0">
              <a:buNone/>
            </a:pPr>
            <a:endParaRPr lang="en-US" altLang="ja-JP" sz="800" dirty="0" smtClean="0"/>
          </a:p>
          <a:p>
            <a:pPr marL="0" indent="0">
              <a:buNone/>
            </a:pPr>
            <a:endParaRPr lang="en-US" altLang="ja-JP" sz="800" dirty="0"/>
          </a:p>
          <a:p>
            <a:pPr marL="0" indent="0">
              <a:buNone/>
            </a:pPr>
            <a:endParaRPr lang="en-US" altLang="ja-JP" sz="800" dirty="0" smtClean="0"/>
          </a:p>
          <a:p>
            <a:pPr marL="0" indent="0">
              <a:buNone/>
            </a:pPr>
            <a:endParaRPr lang="en-US" altLang="ja-JP" sz="800" dirty="0"/>
          </a:p>
          <a:p>
            <a:pPr marL="0" indent="0">
              <a:buNone/>
            </a:pPr>
            <a:endParaRPr lang="en-US" altLang="ja-JP" sz="14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altLang="ja-JP" dirty="0" smtClean="0">
                <a:solidFill>
                  <a:srgbClr val="7030A0"/>
                </a:solidFill>
              </a:rPr>
              <a:t>Note: </a:t>
            </a:r>
            <a:r>
              <a:rPr lang="en-US" altLang="ja-JP" dirty="0" smtClean="0"/>
              <a:t>Works best for young planets (hotter) in IR, and far from star</a:t>
            </a:r>
            <a:endParaRPr lang="en-CA" altLang="ja-JP" dirty="0"/>
          </a:p>
          <a:p>
            <a:pPr marL="0" indent="0">
              <a:buNone/>
            </a:pPr>
            <a:r>
              <a:rPr lang="en-US" altLang="ja-JP" dirty="0" smtClean="0"/>
              <a:t> 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2307" r="8832" b="9669"/>
          <a:stretch>
            <a:fillRect/>
          </a:stretch>
        </p:blipFill>
        <p:spPr bwMode="auto">
          <a:xfrm>
            <a:off x="251520" y="3262959"/>
            <a:ext cx="3681246" cy="239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06" t="2307" r="8832" b="96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7" descr="speckle276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15723" r="16209" b="13341"/>
          <a:stretch/>
        </p:blipFill>
        <p:spPr>
          <a:xfrm>
            <a:off x="251520" y="925804"/>
            <a:ext cx="3681246" cy="2317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 txBox="1">
                <a:spLocks/>
              </p:cNvSpPr>
              <p:nvPr/>
            </p:nvSpPr>
            <p:spPr bwMode="auto">
              <a:xfrm>
                <a:off x="683568" y="5811614"/>
                <a:ext cx="2952328" cy="936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7" rIns="92075" bIns="46037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r>
                      <a:rPr lang="en-CA" altLang="en-US" i="1" kern="0" dirty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CA" altLang="ja-JP" kern="0" dirty="0" smtClean="0">
                    <a:solidFill>
                      <a:srgbClr val="7030A0"/>
                    </a:solidFill>
                  </a:rPr>
                  <a:t> 1 million times fainter than star</a:t>
                </a:r>
                <a:endParaRPr lang="en-US" altLang="ja-JP" kern="0" dirty="0" smtClean="0"/>
              </a:p>
              <a:p>
                <a:pPr marL="0" indent="0">
                  <a:buFont typeface="Wingdings" pitchFamily="2" charset="2"/>
                  <a:buNone/>
                </a:pPr>
                <a:endParaRPr lang="en-US" altLang="en-US" sz="800" kern="0" dirty="0" smtClean="0"/>
              </a:p>
            </p:txBody>
          </p:sp>
        </mc:Choice>
        <mc:Fallback xmlns="">
          <p:sp>
            <p:nvSpPr>
              <p:cNvPr id="9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5811614"/>
                <a:ext cx="2952328" cy="936103"/>
              </a:xfrm>
              <a:prstGeom prst="rect">
                <a:avLst/>
              </a:prstGeom>
              <a:blipFill rotWithShape="1">
                <a:blip r:embed="rId4"/>
                <a:stretch>
                  <a:fillRect l="-4132" t="-5844" b="-194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 flipV="1">
            <a:off x="2224002" y="3933058"/>
            <a:ext cx="792088" cy="187220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://upload.wikimedia.org/wikipedia/commons/c/c2/Benjamin_Zuckerman_HR_8799_planets_image_Dec._201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949403"/>
            <a:ext cx="2627111" cy="26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0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>
          <a:xfrm>
            <a:off x="103137" y="-90264"/>
            <a:ext cx="8069263" cy="1143000"/>
          </a:xfrm>
        </p:spPr>
        <p:txBody>
          <a:bodyPr/>
          <a:lstStyle/>
          <a:p>
            <a:r>
              <a:rPr lang="en-US" altLang="en-US" sz="4000" dirty="0" smtClean="0"/>
              <a:t>First direct image of extrasolar planet</a:t>
            </a:r>
          </a:p>
        </p:txBody>
      </p:sp>
      <p:sp>
        <p:nvSpPr>
          <p:cNvPr id="114692" name="Content Placeholder 8"/>
          <p:cNvSpPr>
            <a:spLocks noGrp="1"/>
          </p:cNvSpPr>
          <p:nvPr>
            <p:ph idx="1"/>
          </p:nvPr>
        </p:nvSpPr>
        <p:spPr>
          <a:xfrm>
            <a:off x="76200" y="836712"/>
            <a:ext cx="5143872" cy="5904656"/>
          </a:xfrm>
        </p:spPr>
        <p:txBody>
          <a:bodyPr/>
          <a:lstStyle/>
          <a:p>
            <a:r>
              <a:rPr lang="en-US" altLang="en-US" sz="2400" dirty="0" smtClean="0"/>
              <a:t>Nov. 2008 </a:t>
            </a:r>
            <a:r>
              <a:rPr lang="en-US" altLang="en-US" sz="2400" dirty="0"/>
              <a:t>team led by C. </a:t>
            </a:r>
            <a:r>
              <a:rPr lang="en-US" altLang="en-US" sz="2400" dirty="0" err="1"/>
              <a:t>Marois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of Canada</a:t>
            </a:r>
            <a:r>
              <a:rPr lang="en-CA" altLang="en-US" sz="2400" dirty="0"/>
              <a:t>’</a:t>
            </a:r>
            <a:r>
              <a:rPr lang="en-US" altLang="ja-JP" sz="2400" dirty="0"/>
              <a:t>s National Research </a:t>
            </a:r>
            <a:r>
              <a:rPr lang="en-US" altLang="ja-JP" sz="2400" dirty="0" smtClean="0"/>
              <a:t>Council announced first direct image of </a:t>
            </a:r>
            <a:r>
              <a:rPr lang="en-US" altLang="ja-JP" sz="2400" dirty="0" smtClean="0">
                <a:solidFill>
                  <a:srgbClr val="7030A0"/>
                </a:solidFill>
              </a:rPr>
              <a:t>3 exoplanets at </a:t>
            </a:r>
            <a:r>
              <a:rPr lang="en-US" altLang="en-US" sz="2400" dirty="0">
                <a:solidFill>
                  <a:srgbClr val="7030A0"/>
                </a:solidFill>
              </a:rPr>
              <a:t>24, 38, and 68 </a:t>
            </a:r>
            <a:r>
              <a:rPr lang="en-US" altLang="en-US" sz="2400" dirty="0" smtClean="0">
                <a:solidFill>
                  <a:srgbClr val="7030A0"/>
                </a:solidFill>
              </a:rPr>
              <a:t>AU </a:t>
            </a:r>
            <a:r>
              <a:rPr lang="en-US" altLang="ja-JP" sz="2400" dirty="0" smtClean="0"/>
              <a:t>around s</a:t>
            </a:r>
            <a:r>
              <a:rPr lang="en-US" altLang="en-US" sz="2400" dirty="0" smtClean="0"/>
              <a:t>tar </a:t>
            </a:r>
            <a:r>
              <a:rPr lang="en-US" altLang="en-US" sz="2400" dirty="0"/>
              <a:t>HR8799 </a:t>
            </a:r>
            <a:r>
              <a:rPr lang="en-US" altLang="en-US" sz="2400" dirty="0" smtClean="0"/>
              <a:t>(1.5x mass </a:t>
            </a:r>
            <a:r>
              <a:rPr lang="en-US" altLang="en-US" sz="2400" dirty="0"/>
              <a:t>of Sun, </a:t>
            </a:r>
            <a:r>
              <a:rPr lang="en-US" altLang="en-US" sz="2400" dirty="0" smtClean="0"/>
              <a:t>5x luminosity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Sun)</a:t>
            </a:r>
            <a:endParaRPr lang="en-US" altLang="en-US" sz="2400" dirty="0"/>
          </a:p>
          <a:p>
            <a:pPr marL="0" indent="0">
              <a:buNone/>
            </a:pPr>
            <a:endParaRPr lang="en-US" altLang="ja-JP" sz="800" dirty="0" smtClean="0"/>
          </a:p>
          <a:p>
            <a:r>
              <a:rPr lang="en-US" altLang="ja-JP" sz="2400" dirty="0" smtClean="0"/>
              <a:t>They invented “angular differential imaging” technique: Find pixel-wise median of many rotated images (B); subtract from original images (C</a:t>
            </a:r>
            <a:r>
              <a:rPr lang="en-US" altLang="ja-JP" sz="2400" baseline="-25000" dirty="0" smtClean="0"/>
              <a:t>i</a:t>
            </a:r>
            <a:r>
              <a:rPr lang="en-US" altLang="ja-JP" sz="2400" dirty="0" smtClean="0"/>
              <a:t>); de-rotate and median-average…</a:t>
            </a:r>
          </a:p>
          <a:p>
            <a:endParaRPr lang="en-US" altLang="en-US" sz="800" dirty="0" smtClean="0"/>
          </a:p>
          <a:p>
            <a:r>
              <a:rPr lang="en-US" altLang="en-US" sz="2400" dirty="0" smtClean="0"/>
              <a:t>Note: Younger planets hotter; easier to detect in IR</a:t>
            </a:r>
          </a:p>
        </p:txBody>
      </p:sp>
      <p:pic>
        <p:nvPicPr>
          <p:cNvPr id="114693" name="Picture 9" descr="Gemini_planet_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5" y="3137584"/>
            <a:ext cx="3837961" cy="402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www.mpia.de/homes/thalmann/adi_files/image0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5" y="1010337"/>
            <a:ext cx="383454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gemini.edu/images/stories/websplash/ws2007-21/fig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5024" y="2125400"/>
            <a:ext cx="438150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2307" r="8832" b="9669"/>
          <a:stretch>
            <a:fillRect/>
          </a:stretch>
        </p:blipFill>
        <p:spPr bwMode="auto">
          <a:xfrm>
            <a:off x="9396536" y="866871"/>
            <a:ext cx="3681246" cy="239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06" t="2307" r="8832" b="96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7" descr="speckle276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15723" r="16209" b="13341"/>
          <a:stretch/>
        </p:blipFill>
        <p:spPr>
          <a:xfrm>
            <a:off x="9396536" y="3249130"/>
            <a:ext cx="3681246" cy="23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>
          <a:xfrm>
            <a:off x="103137" y="-90264"/>
            <a:ext cx="8069263" cy="1143000"/>
          </a:xfrm>
        </p:spPr>
        <p:txBody>
          <a:bodyPr/>
          <a:lstStyle/>
          <a:p>
            <a:r>
              <a:rPr lang="en-US" altLang="en-US" sz="4000" dirty="0" smtClean="0"/>
              <a:t>First direct image of extrasolar planet</a:t>
            </a:r>
          </a:p>
        </p:txBody>
      </p:sp>
      <p:sp>
        <p:nvSpPr>
          <p:cNvPr id="114692" name="Content Placeholder 8"/>
          <p:cNvSpPr>
            <a:spLocks noGrp="1"/>
          </p:cNvSpPr>
          <p:nvPr>
            <p:ph idx="1"/>
          </p:nvPr>
        </p:nvSpPr>
        <p:spPr>
          <a:xfrm>
            <a:off x="76200" y="836712"/>
            <a:ext cx="5143872" cy="5904656"/>
          </a:xfrm>
        </p:spPr>
        <p:txBody>
          <a:bodyPr/>
          <a:lstStyle/>
          <a:p>
            <a:r>
              <a:rPr lang="en-US" altLang="en-US" sz="2400" dirty="0" smtClean="0"/>
              <a:t>Nov. 2008 </a:t>
            </a:r>
            <a:r>
              <a:rPr lang="en-US" altLang="en-US" sz="2400" dirty="0"/>
              <a:t>team led by C. </a:t>
            </a:r>
            <a:r>
              <a:rPr lang="en-US" altLang="en-US" sz="2400" dirty="0" err="1"/>
              <a:t>Marois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of Canada</a:t>
            </a:r>
            <a:r>
              <a:rPr lang="en-CA" altLang="en-US" sz="2400" dirty="0"/>
              <a:t>’</a:t>
            </a:r>
            <a:r>
              <a:rPr lang="en-US" altLang="ja-JP" sz="2400" dirty="0"/>
              <a:t>s National Research </a:t>
            </a:r>
            <a:r>
              <a:rPr lang="en-US" altLang="ja-JP" sz="2400" dirty="0" smtClean="0"/>
              <a:t>Council announced first direct image of </a:t>
            </a:r>
            <a:r>
              <a:rPr lang="en-US" altLang="ja-JP" sz="2400" dirty="0" smtClean="0">
                <a:solidFill>
                  <a:srgbClr val="7030A0"/>
                </a:solidFill>
              </a:rPr>
              <a:t>3 exoplanets at </a:t>
            </a:r>
            <a:r>
              <a:rPr lang="en-US" altLang="en-US" sz="2400" dirty="0">
                <a:solidFill>
                  <a:srgbClr val="7030A0"/>
                </a:solidFill>
              </a:rPr>
              <a:t>24, 38, and 68 </a:t>
            </a:r>
            <a:r>
              <a:rPr lang="en-US" altLang="en-US" sz="2400" dirty="0" smtClean="0">
                <a:solidFill>
                  <a:srgbClr val="7030A0"/>
                </a:solidFill>
              </a:rPr>
              <a:t>AU </a:t>
            </a:r>
            <a:r>
              <a:rPr lang="en-US" altLang="ja-JP" sz="2400" dirty="0" smtClean="0"/>
              <a:t>around s</a:t>
            </a:r>
            <a:r>
              <a:rPr lang="en-US" altLang="en-US" sz="2400" dirty="0" smtClean="0"/>
              <a:t>tar </a:t>
            </a:r>
            <a:r>
              <a:rPr lang="en-US" altLang="en-US" sz="2400" dirty="0"/>
              <a:t>HR8799 </a:t>
            </a:r>
            <a:r>
              <a:rPr lang="en-US" altLang="en-US" sz="2400" dirty="0" smtClean="0"/>
              <a:t>(1.5x mass </a:t>
            </a:r>
            <a:r>
              <a:rPr lang="en-US" altLang="en-US" sz="2400" dirty="0"/>
              <a:t>of Sun, </a:t>
            </a:r>
            <a:r>
              <a:rPr lang="en-US" altLang="en-US" sz="2400" dirty="0" smtClean="0"/>
              <a:t>5x luminosity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Sun)</a:t>
            </a:r>
            <a:endParaRPr lang="en-US" altLang="en-US" sz="2400" dirty="0"/>
          </a:p>
          <a:p>
            <a:pPr marL="0" indent="0">
              <a:buNone/>
            </a:pPr>
            <a:endParaRPr lang="en-US" altLang="ja-JP" sz="800" dirty="0" smtClean="0"/>
          </a:p>
          <a:p>
            <a:r>
              <a:rPr lang="en-US" altLang="ja-JP" sz="2400" dirty="0" smtClean="0"/>
              <a:t>They invented “angular differential imaging” technique: Find pixel-wise median of many rotated images (B); subtract from original images (C</a:t>
            </a:r>
            <a:r>
              <a:rPr lang="en-US" altLang="ja-JP" sz="2400" baseline="-25000" dirty="0" smtClean="0"/>
              <a:t>i</a:t>
            </a:r>
            <a:r>
              <a:rPr lang="en-US" altLang="ja-JP" sz="2400" dirty="0" smtClean="0"/>
              <a:t>); de-rotate and median-average…</a:t>
            </a:r>
          </a:p>
          <a:p>
            <a:endParaRPr lang="en-US" altLang="en-US" sz="800" dirty="0" smtClean="0"/>
          </a:p>
          <a:p>
            <a:r>
              <a:rPr lang="en-US" altLang="en-US" sz="2400" dirty="0" smtClean="0"/>
              <a:t>Note: Younger planets hotter; easier to detect in IR</a:t>
            </a:r>
          </a:p>
        </p:txBody>
      </p:sp>
      <p:pic>
        <p:nvPicPr>
          <p:cNvPr id="114693" name="Picture 9" descr="Gemini_planet_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5" y="3137584"/>
            <a:ext cx="3837961" cy="402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www.mpia.de/homes/thalmann/adi_files/image0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55" y="1010337"/>
            <a:ext cx="383454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gemini.edu/images/stories/websplash/ws2007-21/fig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5024" y="2125400"/>
            <a:ext cx="438150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2307" r="8832" b="9669"/>
          <a:stretch>
            <a:fillRect/>
          </a:stretch>
        </p:blipFill>
        <p:spPr bwMode="auto">
          <a:xfrm>
            <a:off x="9396536" y="866871"/>
            <a:ext cx="3681246" cy="239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506" t="2307" r="8832" b="96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7" descr="speckle276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15723" r="16209" b="13341"/>
          <a:stretch/>
        </p:blipFill>
        <p:spPr>
          <a:xfrm>
            <a:off x="9396536" y="3249130"/>
            <a:ext cx="3681246" cy="23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0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Challenges to the Nebular Model 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712"/>
            <a:ext cx="5076056" cy="5832648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Extrasolar planetary systems have </a:t>
            </a:r>
            <a:r>
              <a:rPr lang="en-US" altLang="en-US" sz="2400" dirty="0" err="1" smtClean="0"/>
              <a:t>jovian</a:t>
            </a:r>
            <a:r>
              <a:rPr lang="en-US" altLang="en-US" sz="2400" dirty="0" smtClean="0"/>
              <a:t> planets orbiting close to star</a:t>
            </a:r>
          </a:p>
          <a:p>
            <a:pPr lvl="1" eaLnBrk="1" hangingPunct="1"/>
            <a:r>
              <a:rPr lang="en-US" altLang="en-US" sz="2200" dirty="0" smtClean="0"/>
              <a:t>Perhaps they formed  in cold region far from star and migrated inwards?</a:t>
            </a:r>
          </a:p>
          <a:p>
            <a:pPr eaLnBrk="1" hangingPunct="1"/>
            <a:r>
              <a:rPr lang="en-US" altLang="en-US" sz="2400" dirty="0" smtClean="0"/>
              <a:t>Many extrasolar planets have highly elliptical orbits.</a:t>
            </a:r>
          </a:p>
          <a:p>
            <a:pPr lvl="1" eaLnBrk="1" hangingPunct="1"/>
            <a:r>
              <a:rPr lang="en-US" altLang="en-US" sz="2400" dirty="0" smtClean="0"/>
              <a:t>Explain via gravitational encounters and resonances? Some evidence of this…</a:t>
            </a:r>
          </a:p>
          <a:p>
            <a:pPr eaLnBrk="1" hangingPunct="1"/>
            <a:r>
              <a:rPr lang="en-US" altLang="en-US" sz="2400" dirty="0"/>
              <a:t>Extrasolar planets don’t fall neatly into 2 categories: terrestrial / </a:t>
            </a:r>
            <a:r>
              <a:rPr lang="en-US" altLang="en-US" sz="2400" dirty="0" err="1"/>
              <a:t>jovian</a:t>
            </a:r>
            <a:endParaRPr lang="en-US" altLang="en-US" sz="2400" dirty="0"/>
          </a:p>
          <a:p>
            <a:pPr lvl="1" eaLnBrk="1" hangingPunct="1"/>
            <a:r>
              <a:rPr lang="en-US" altLang="en-US" sz="2200" dirty="0"/>
              <a:t>E.g., </a:t>
            </a:r>
            <a:r>
              <a:rPr lang="en-US" altLang="en-US" sz="2200" dirty="0" err="1"/>
              <a:t>jovian</a:t>
            </a:r>
            <a:r>
              <a:rPr lang="en-US" altLang="en-US" sz="2200" dirty="0"/>
              <a:t> planets near star heat up, expand </a:t>
            </a:r>
            <a:r>
              <a:rPr lang="en-US" altLang="en-US" sz="2200" dirty="0">
                <a:sym typeface="Wingdings" panose="05000000000000000000" pitchFamily="2" charset="2"/>
              </a:rPr>
              <a:t> very low density</a:t>
            </a:r>
          </a:p>
          <a:p>
            <a:pPr lvl="1" eaLnBrk="1" hangingPunct="1"/>
            <a:r>
              <a:rPr lang="en-US" altLang="en-US" sz="2200" dirty="0">
                <a:sym typeface="Wingdings" panose="05000000000000000000" pitchFamily="2" charset="2"/>
              </a:rPr>
              <a:t>E.g., “water worlds” may be </a:t>
            </a:r>
            <a:r>
              <a:rPr lang="en-US" altLang="en-US" sz="2200" dirty="0" smtClean="0">
                <a:sym typeface="Wingdings" panose="05000000000000000000" pitchFamily="2" charset="2"/>
              </a:rPr>
              <a:t>icy worlds that </a:t>
            </a:r>
            <a:r>
              <a:rPr lang="en-US" altLang="en-US" sz="2200" dirty="0">
                <a:sym typeface="Wingdings" panose="05000000000000000000" pitchFamily="2" charset="2"/>
              </a:rPr>
              <a:t>migrated inwards</a:t>
            </a:r>
            <a:r>
              <a:rPr lang="en-US" altLang="en-US" sz="2200" dirty="0" smtClean="0">
                <a:sym typeface="Wingdings" panose="05000000000000000000" pitchFamily="2" charset="2"/>
              </a:rPr>
              <a:t>?</a:t>
            </a:r>
            <a:endParaRPr lang="en-US" altLang="en-US" sz="2200" dirty="0">
              <a:sym typeface="Wingdings" panose="05000000000000000000" pitchFamily="2" charset="2"/>
            </a:endParaRPr>
          </a:p>
        </p:txBody>
      </p:sp>
      <p:pic>
        <p:nvPicPr>
          <p:cNvPr id="45058" name="Picture 2" descr="http://jila.colorado.edu/~pja/images/Type_II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87" y="980728"/>
            <a:ext cx="331236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upload.wikimedia.org/wikipedia/commons/9/98/Oceanplanet_lucianomend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287" y="4410584"/>
            <a:ext cx="3312368" cy="239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4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25512"/>
            <a:ext cx="5799138" cy="7112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Heating vs. Cooling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47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1616" y="915888"/>
                <a:ext cx="8140824" cy="5537448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b="1" dirty="0" smtClean="0">
                    <a:latin typeface="Calibri" panose="020F0502020204030204" pitchFamily="34" charset="0"/>
                  </a:rPr>
                  <a:t>heating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mechanisms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proportional to mass (and hence volume)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𝑅</m:t>
                    </m:r>
                    <m:r>
                      <a:rPr lang="en-US" altLang="en-US" i="1" baseline="30000" dirty="0" smtClean="0">
                        <a:latin typeface="Cambria Math"/>
                      </a:rPr>
                      <m:t>3</m:t>
                    </m:r>
                  </m:oMath>
                </a14:m>
                <a:endParaRPr lang="en-US" altLang="en-US" baseline="30000" dirty="0" smtClean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b="1" dirty="0" smtClean="0">
                    <a:latin typeface="Calibri" panose="020F0502020204030204" pitchFamily="34" charset="0"/>
                  </a:rPr>
                  <a:t>cooling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proportional to surface area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𝑅</m:t>
                    </m:r>
                    <m:r>
                      <a:rPr lang="en-US" altLang="en-US" i="1" baseline="30000" dirty="0" smtClean="0">
                        <a:latin typeface="Cambria Math"/>
                      </a:rPr>
                      <m:t>2</m:t>
                    </m:r>
                  </m:oMath>
                </a14:m>
                <a:endParaRPr lang="en-US" altLang="en-US" baseline="30000" dirty="0" smtClean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Question: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given two planets of the same composition and density, but different radius…</a:t>
                </a:r>
                <a:r>
                  <a:rPr lang="en-US" altLang="en-US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which will cool faster?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dirty="0" smtClean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dirty="0" smtClean="0">
                    <a:latin typeface="Calibri" panose="020F050202020403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𝑅</m:t>
                    </m:r>
                    <m:r>
                      <a:rPr lang="en-US" altLang="en-US" i="1" baseline="-25000" dirty="0" smtClean="0">
                        <a:latin typeface="Cambria Math"/>
                      </a:rPr>
                      <m:t>1</m:t>
                    </m:r>
                    <m:r>
                      <a:rPr lang="en-US" altLang="en-US" i="1" dirty="0" smtClean="0">
                        <a:latin typeface="Cambria Math"/>
                      </a:rPr>
                      <m:t>=2</m:t>
                    </m:r>
                    <m:r>
                      <a:rPr lang="en-US" altLang="en-US" i="1" dirty="0" smtClean="0">
                        <a:latin typeface="Cambria Math"/>
                      </a:rPr>
                      <m:t>𝑅</m:t>
                    </m:r>
                    <m:r>
                      <a:rPr lang="en-US" altLang="en-US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: </a:t>
                </a:r>
              </a:p>
              <a:p>
                <a:pPr lvl="2" eaLnBrk="1" hangingPunct="1">
                  <a:lnSpc>
                    <a:spcPct val="90000"/>
                  </a:lnSpc>
                  <a:buClr>
                    <a:srgbClr val="000066"/>
                  </a:buClr>
                  <a:buFont typeface="Wingdings" pitchFamily="2" charset="2"/>
                  <a:buChar char="ü"/>
                </a:pPr>
                <a:r>
                  <a:rPr lang="en-US" altLang="en-US" sz="2800" dirty="0" smtClean="0">
                    <a:solidFill>
                      <a:srgbClr val="000066"/>
                    </a:solidFill>
                    <a:latin typeface="Calibri" panose="020F0502020204030204" pitchFamily="34" charset="0"/>
                  </a:rPr>
                  <a:t>heating: (planet 1 rate)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solidFill>
                          <a:srgbClr val="000066"/>
                        </a:solidFill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sz="2800" dirty="0" smtClean="0">
                    <a:solidFill>
                      <a:srgbClr val="000066"/>
                    </a:solidFill>
                    <a:latin typeface="Calibri" panose="020F0502020204030204" pitchFamily="34" charset="0"/>
                  </a:rPr>
                  <a:t> 8 </a:t>
                </a:r>
                <a:r>
                  <a:rPr lang="en-US" altLang="en-US" sz="2800" dirty="0" smtClean="0">
                    <a:solidFill>
                      <a:srgbClr val="000066"/>
                    </a:solidFill>
                    <a:latin typeface="Calibri" panose="020F0502020204030204" pitchFamily="34" charset="0"/>
                    <a:sym typeface="Symbol" pitchFamily="18" charset="2"/>
                  </a:rPr>
                  <a:t> (planet 2</a:t>
                </a:r>
                <a:r>
                  <a:rPr lang="en-US" altLang="en-US" sz="2800" dirty="0" smtClean="0">
                    <a:solidFill>
                      <a:srgbClr val="000066"/>
                    </a:solidFill>
                    <a:latin typeface="Calibri" panose="020F0502020204030204" pitchFamily="34" charset="0"/>
                  </a:rPr>
                  <a:t> rate)</a:t>
                </a:r>
                <a:endParaRPr lang="en-US" altLang="en-US" sz="2800" baseline="-25000" dirty="0" smtClean="0">
                  <a:solidFill>
                    <a:srgbClr val="000066"/>
                  </a:solidFill>
                  <a:latin typeface="Calibri" panose="020F0502020204030204" pitchFamily="34" charset="0"/>
                </a:endParaRPr>
              </a:p>
              <a:p>
                <a:pPr lvl="2" eaLnBrk="1" hangingPunct="1">
                  <a:lnSpc>
                    <a:spcPct val="90000"/>
                  </a:lnSpc>
                  <a:buClr>
                    <a:srgbClr val="000066"/>
                  </a:buClr>
                  <a:buFont typeface="Wingdings" pitchFamily="2" charset="2"/>
                  <a:buChar char="ü"/>
                </a:pPr>
                <a:r>
                  <a:rPr lang="en-US" altLang="en-US" sz="2800" dirty="0" smtClean="0">
                    <a:solidFill>
                      <a:srgbClr val="000066"/>
                    </a:solidFill>
                    <a:latin typeface="Calibri" panose="020F0502020204030204" pitchFamily="34" charset="0"/>
                  </a:rPr>
                  <a:t>cooling:  (planet 1 rate)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solidFill>
                          <a:srgbClr val="000066"/>
                        </a:solidFill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sz="2800" dirty="0" smtClean="0">
                    <a:solidFill>
                      <a:srgbClr val="000066"/>
                    </a:solidFill>
                    <a:latin typeface="Calibri" panose="020F0502020204030204" pitchFamily="34" charset="0"/>
                  </a:rPr>
                  <a:t> 4 </a:t>
                </a:r>
                <a:r>
                  <a:rPr lang="en-US" altLang="en-US" sz="2800" dirty="0" smtClean="0">
                    <a:solidFill>
                      <a:srgbClr val="000066"/>
                    </a:solidFill>
                    <a:latin typeface="Calibri" panose="020F0502020204030204" pitchFamily="34" charset="0"/>
                    <a:sym typeface="Symbol" pitchFamily="18" charset="2"/>
                  </a:rPr>
                  <a:t> (planet 2 rate)</a:t>
                </a:r>
                <a:endParaRPr lang="en-US" altLang="en-US" sz="2800" baseline="-25000" dirty="0" smtClean="0">
                  <a:solidFill>
                    <a:srgbClr val="000066"/>
                  </a:solidFill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dirty="0" smtClean="0">
                    <a:latin typeface="Calibri" panose="020F0502020204030204" pitchFamily="34" charset="0"/>
                  </a:rPr>
                  <a:t>larger bodies cool more slowly…important when comparing SS bodies…more later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dirty="0" smtClean="0"/>
              </a:p>
            </p:txBody>
          </p:sp>
        </mc:Choice>
        <mc:Fallback xmlns="">
          <p:sp>
            <p:nvSpPr>
              <p:cNvPr id="10547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1616" y="915888"/>
                <a:ext cx="8140824" cy="5537448"/>
              </a:xfrm>
              <a:blipFill rotWithShape="1">
                <a:blip r:embed="rId3"/>
                <a:stretch>
                  <a:fillRect l="-1272" t="-17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9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Text Box 4"/>
          <p:cNvSpPr txBox="1">
            <a:spLocks noChangeArrowheads="1"/>
          </p:cNvSpPr>
          <p:nvPr/>
        </p:nvSpPr>
        <p:spPr bwMode="auto">
          <a:xfrm>
            <a:off x="107504" y="44624"/>
            <a:ext cx="55358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Planetary Magnetic </a:t>
            </a:r>
            <a:r>
              <a:rPr lang="en-US" altLang="en-US" sz="4000" dirty="0">
                <a:solidFill>
                  <a:srgbClr val="80008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ields</a:t>
            </a:r>
          </a:p>
        </p:txBody>
      </p:sp>
      <p:sp>
        <p:nvSpPr>
          <p:cNvPr id="107526" name="Text Box 5"/>
          <p:cNvSpPr txBox="1">
            <a:spLocks noChangeArrowheads="1"/>
          </p:cNvSpPr>
          <p:nvPr/>
        </p:nvSpPr>
        <p:spPr bwMode="auto">
          <a:xfrm>
            <a:off x="190170" y="4790936"/>
            <a:ext cx="3749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Active research area…</a:t>
            </a:r>
            <a:endParaRPr lang="en-US" altLang="en-US" sz="2800" dirty="0" smtClean="0">
              <a:solidFill>
                <a:srgbClr val="00808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07504" y="836712"/>
            <a:ext cx="8496944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800" b="1" dirty="0">
                <a:solidFill>
                  <a:srgbClr val="008080"/>
                </a:solidFill>
                <a:latin typeface="Calibri" panose="020F0502020204030204" pitchFamily="34" charset="0"/>
              </a:rPr>
              <a:t>Dynamically</a:t>
            </a:r>
            <a:r>
              <a:rPr lang="en-US" altLang="en-US" sz="2800" dirty="0">
                <a:solidFill>
                  <a:srgbClr val="00808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induced and maintained:</a:t>
            </a:r>
            <a:b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</a:br>
            <a:endParaRPr lang="en-US" altLang="en-US" sz="800" baseline="-25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buClr>
                <a:srgbClr val="000066"/>
              </a:buClr>
              <a:buFont typeface="Wingdings" pitchFamily="2" charset="2"/>
              <a:buChar char="ü"/>
            </a:pPr>
            <a:r>
              <a:rPr lang="en-CA" altLang="en-US" sz="2800" dirty="0">
                <a:solidFill>
                  <a:srgbClr val="000066"/>
                </a:solidFill>
                <a:latin typeface="Calibri" panose="020F0502020204030204" pitchFamily="34" charset="0"/>
              </a:rPr>
              <a:t>An electrically conductive fluid </a:t>
            </a:r>
            <a:r>
              <a:rPr lang="en-CA" alt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(outer core)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  <a:buFont typeface="Wingdings" pitchFamily="2" charset="2"/>
              <a:buChar char="ü"/>
            </a:pPr>
            <a:r>
              <a:rPr lang="en-CA" alt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Kinetic energy provided by planetary rotation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  <a:buFont typeface="Wingdings" pitchFamily="2" charset="2"/>
              <a:buChar char="ü"/>
            </a:pPr>
            <a:r>
              <a:rPr lang="en-CA" alt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Internal energy (thermal) to drive convection </a:t>
            </a:r>
          </a:p>
        </p:txBody>
      </p:sp>
      <p:pic>
        <p:nvPicPr>
          <p:cNvPr id="561156" name="Picture 4" descr="http://www.nationalatlas.gov/articles/geology/IMAGES/core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46"/>
          <a:stretch/>
        </p:blipFill>
        <p:spPr bwMode="auto">
          <a:xfrm>
            <a:off x="3993127" y="2924944"/>
            <a:ext cx="4983411" cy="34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1158" name="Picture 6" descr="\frac{\partial \mathbf{B}}{\partial t} = \eta \nabla^2 \mathbf{B} + \nabla \times (\mathbf{u} \times \mathbf{B})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7" y="3920910"/>
            <a:ext cx="3313779" cy="59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www.wallsave.com/wallpapers/1024x768/magentic/100631/magentic-free-magnetic-field-around-a-solenoid-the-10063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95238" y="688611"/>
            <a:ext cx="2351584" cy="17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17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en-US" sz="4000" dirty="0" smtClean="0"/>
              <a:t>Solar System—Overview</a:t>
            </a:r>
            <a:endParaRPr lang="en-US" sz="4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989183"/>
            <a:ext cx="8137525" cy="4572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kern="0" dirty="0">
                <a:latin typeface="+mn-lt"/>
              </a:rPr>
              <a:t>O</a:t>
            </a:r>
            <a:r>
              <a:rPr lang="en-US" altLang="en-US" kern="0" dirty="0" smtClean="0">
                <a:latin typeface="+mn-lt"/>
              </a:rPr>
              <a:t>verview of the Solar System</a:t>
            </a:r>
          </a:p>
          <a:p>
            <a:pPr lvl="1" eaLnBrk="1" hangingPunct="1"/>
            <a:r>
              <a:rPr lang="en-US" altLang="en-US" sz="2800" kern="0" dirty="0" smtClean="0">
                <a:latin typeface="+mn-lt"/>
              </a:rPr>
              <a:t>SS members large and small</a:t>
            </a:r>
          </a:p>
          <a:p>
            <a:pPr lvl="1" eaLnBrk="1" hangingPunct="1"/>
            <a:r>
              <a:rPr lang="en-US" altLang="en-US" sz="2800" kern="0" dirty="0">
                <a:latin typeface="+mn-lt"/>
              </a:rPr>
              <a:t>P</a:t>
            </a:r>
            <a:r>
              <a:rPr lang="en-US" altLang="en-US" sz="2800" kern="0" dirty="0" smtClean="0">
                <a:latin typeface="+mn-lt"/>
              </a:rPr>
              <a:t>atterns = clues to formation and history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en-US" sz="4000" b="1" kern="0" dirty="0" smtClean="0">
              <a:solidFill>
                <a:srgbClr val="FF3300"/>
              </a:solidFill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 altLang="en-US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31992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1" name="Picture 2" descr="AADUJAG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869652"/>
            <a:ext cx="5639296" cy="589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Text Box 3"/>
          <p:cNvSpPr txBox="1">
            <a:spLocks noChangeArrowheads="1"/>
          </p:cNvSpPr>
          <p:nvPr/>
        </p:nvSpPr>
        <p:spPr bwMode="auto">
          <a:xfrm>
            <a:off x="107504" y="2204864"/>
            <a:ext cx="324036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High above the atmosphere Earth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’</a:t>
            </a:r>
            <a:r>
              <a:rPr lang="en-US" altLang="ja-JP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s magnetic field lines trap charged particles from the Sun (solar wind)</a:t>
            </a: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504" y="44624"/>
            <a:ext cx="55358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Planetary Magnetic </a:t>
            </a:r>
            <a:r>
              <a:rPr lang="en-US" altLang="en-US" sz="4000" dirty="0">
                <a:solidFill>
                  <a:srgbClr val="80008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ields</a:t>
            </a:r>
          </a:p>
        </p:txBody>
      </p:sp>
    </p:spTree>
    <p:extLst>
      <p:ext uri="{BB962C8B-B14F-4D97-AF65-F5344CB8AC3E}">
        <p14:creationId xmlns:p14="http://schemas.microsoft.com/office/powerpoint/2010/main" val="25133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0" name="Text Box 3"/>
          <p:cNvSpPr txBox="1">
            <a:spLocks noChangeArrowheads="1"/>
          </p:cNvSpPr>
          <p:nvPr/>
        </p:nvSpPr>
        <p:spPr bwMode="auto">
          <a:xfrm>
            <a:off x="179512" y="908720"/>
            <a:ext cx="88037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olar wind also distorts the shape of the “magnetosphere”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504" y="44624"/>
            <a:ext cx="55358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Planetary Magnetic </a:t>
            </a:r>
            <a:r>
              <a:rPr lang="en-US" altLang="en-US" sz="4000" dirty="0">
                <a:solidFill>
                  <a:srgbClr val="80008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ields</a:t>
            </a:r>
          </a:p>
        </p:txBody>
      </p:sp>
      <p:pic>
        <p:nvPicPr>
          <p:cNvPr id="8" name="Picture 2" descr="AAAKKLW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15" y="1729265"/>
            <a:ext cx="7989010" cy="4875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6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0" name="Text Box 3"/>
          <p:cNvSpPr txBox="1">
            <a:spLocks noChangeArrowheads="1"/>
          </p:cNvSpPr>
          <p:nvPr/>
        </p:nvSpPr>
        <p:spPr bwMode="auto">
          <a:xfrm>
            <a:off x="179512" y="908720"/>
            <a:ext cx="88037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olar wind also distorts the shape of the “magnetosphere”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504" y="44624"/>
            <a:ext cx="55358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Planetary Magnetic </a:t>
            </a:r>
            <a:r>
              <a:rPr lang="en-US" altLang="en-US" sz="4000" dirty="0">
                <a:solidFill>
                  <a:srgbClr val="80008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ields</a:t>
            </a:r>
          </a:p>
        </p:txBody>
      </p:sp>
      <p:pic>
        <p:nvPicPr>
          <p:cNvPr id="7" name="Picture 2" descr="CP2-1010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t="2017" r="41694" b="32695"/>
          <a:stretch/>
        </p:blipFill>
        <p:spPr bwMode="auto">
          <a:xfrm>
            <a:off x="827583" y="1628800"/>
            <a:ext cx="7022383" cy="507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Text Box 3"/>
          <p:cNvSpPr txBox="1">
            <a:spLocks noChangeArrowheads="1"/>
          </p:cNvSpPr>
          <p:nvPr/>
        </p:nvSpPr>
        <p:spPr bwMode="auto">
          <a:xfrm>
            <a:off x="467544" y="1772816"/>
            <a:ext cx="410208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aurora: </a:t>
            </a:r>
          </a:p>
          <a:p>
            <a:pPr eaLnBrk="1" hangingPunct="1"/>
            <a:r>
              <a:rPr lang="en-US" altLang="en-US" sz="2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solar wind + magnetic field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504" y="44624"/>
            <a:ext cx="55358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Planetary Magnetic </a:t>
            </a:r>
            <a:r>
              <a:rPr lang="en-US" altLang="en-US" sz="4000" dirty="0">
                <a:solidFill>
                  <a:srgbClr val="80008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ields</a:t>
            </a:r>
          </a:p>
        </p:txBody>
      </p:sp>
      <p:pic>
        <p:nvPicPr>
          <p:cNvPr id="7" name="Picture 3" descr="aurora_November2011_salomonsen_6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12776"/>
            <a:ext cx="3469640" cy="527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ordlesstech.com/wp-content/uploads/2011/09/Space-Station-Auror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77" y="3429001"/>
            <a:ext cx="4853481" cy="323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85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004" name="Picture 4" descr="http://nssdc.gsfc.nasa.gov/image/planetary/jupiter/hst_jupiter_auro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5309545" cy="525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0006" name="Picture 6" descr="http://i.space.com/images/i/000/005/526/i02/saturn-aurora-100804-02.jpg?12922710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41" y="4293096"/>
            <a:ext cx="343918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0002" name="Picture 2" descr="http://upload.wikimedia.org/wikipedia/commons/thumb/d/de/Jupiter.Aurora.HST.mod.svg/752px-Jupiter.Aurora.HST.mod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194" y="1129576"/>
            <a:ext cx="4904743" cy="2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07504" y="44624"/>
            <a:ext cx="55358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Planetary Magnetic </a:t>
            </a:r>
            <a:r>
              <a:rPr lang="en-US" altLang="en-US" sz="4000" dirty="0">
                <a:solidFill>
                  <a:srgbClr val="800080"/>
                </a:solidFill>
                <a:latin typeface="Calibri" panose="020F0502020204030204" pitchFamily="34" charset="0"/>
              </a:rPr>
              <a:t>F</a:t>
            </a:r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ields</a:t>
            </a:r>
          </a:p>
        </p:txBody>
      </p:sp>
    </p:spTree>
    <p:extLst>
      <p:ext uri="{BB962C8B-B14F-4D97-AF65-F5344CB8AC3E}">
        <p14:creationId xmlns:p14="http://schemas.microsoft.com/office/powerpoint/2010/main" val="334548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99392"/>
            <a:ext cx="60960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Planetary Surfaces: Earth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24744"/>
            <a:ext cx="8229600" cy="47244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continental drift causes constant change to surface:</a:t>
            </a:r>
          </a:p>
          <a:p>
            <a:pPr lvl="1" eaLnBrk="1" hangingPunct="1"/>
            <a:r>
              <a:rPr lang="en-US" altLang="en-US" sz="2800" dirty="0" smtClean="0">
                <a:latin typeface="Calibri" panose="020F0502020204030204" pitchFamily="34" charset="0"/>
              </a:rPr>
              <a:t>volcanoes, mountain building, faults, …</a:t>
            </a:r>
          </a:p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erosion of surface (water, wind)</a:t>
            </a:r>
          </a:p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meteorite impacts</a:t>
            </a:r>
          </a:p>
        </p:txBody>
      </p:sp>
      <p:pic>
        <p:nvPicPr>
          <p:cNvPr id="5519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11" y="3890861"/>
            <a:ext cx="5018885" cy="282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19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90861"/>
            <a:ext cx="3960440" cy="282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58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7" name="Picture 3" descr="09-38_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7"/>
          <a:stretch/>
        </p:blipFill>
        <p:spPr bwMode="auto">
          <a:xfrm>
            <a:off x="228600" y="1524001"/>
            <a:ext cx="8686800" cy="351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237272" y="5373216"/>
            <a:ext cx="86687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…causing subduction and sea floor spreading</a:t>
            </a: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228599" y="332656"/>
            <a:ext cx="8677375" cy="97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Continental drift (motion of tectonic plates) is driven by convection in upper mantle…</a:t>
            </a:r>
          </a:p>
        </p:txBody>
      </p:sp>
    </p:spTree>
    <p:extLst>
      <p:ext uri="{BB962C8B-B14F-4D97-AF65-F5344CB8AC3E}">
        <p14:creationId xmlns:p14="http://schemas.microsoft.com/office/powerpoint/2010/main" val="329349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7" name="Picture 2" descr="CP2-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88773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Text Box 3"/>
          <p:cNvSpPr txBox="1">
            <a:spLocks noChangeArrowheads="1"/>
          </p:cNvSpPr>
          <p:nvPr/>
        </p:nvSpPr>
        <p:spPr bwMode="auto">
          <a:xfrm>
            <a:off x="104902" y="228600"/>
            <a:ext cx="59072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tectonic plates: boundaries and motion</a:t>
            </a:r>
          </a:p>
        </p:txBody>
      </p:sp>
    </p:spTree>
    <p:extLst>
      <p:ext uri="{BB962C8B-B14F-4D97-AF65-F5344CB8AC3E}">
        <p14:creationId xmlns:p14="http://schemas.microsoft.com/office/powerpoint/2010/main" val="10226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Picture 3" descr="09-3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0"/>
          <a:stretch/>
        </p:blipFill>
        <p:spPr bwMode="auto">
          <a:xfrm>
            <a:off x="2411760" y="144016"/>
            <a:ext cx="6623119" cy="587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12725" y="836712"/>
            <a:ext cx="27590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800080"/>
                </a:solidFill>
                <a:latin typeface="Calibri" panose="020F0502020204030204" pitchFamily="34" charset="0"/>
              </a:rPr>
              <a:t>North America today is the result of many processes…</a:t>
            </a:r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29384" y="4180344"/>
            <a:ext cx="357386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…such as: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subduction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collisions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volcanism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erosion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sedimentary deposits</a:t>
            </a:r>
          </a:p>
        </p:txBody>
      </p:sp>
    </p:spTree>
    <p:extLst>
      <p:ext uri="{BB962C8B-B14F-4D97-AF65-F5344CB8AC3E}">
        <p14:creationId xmlns:p14="http://schemas.microsoft.com/office/powerpoint/2010/main" val="9575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3" name="Picture 2" descr="CP2-09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8666"/>
            <a:ext cx="6409358" cy="646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Text Box 3"/>
          <p:cNvSpPr txBox="1">
            <a:spLocks noChangeArrowheads="1"/>
          </p:cNvSpPr>
          <p:nvPr/>
        </p:nvSpPr>
        <p:spPr bwMode="auto">
          <a:xfrm>
            <a:off x="0" y="2276872"/>
            <a:ext cx="248376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tectonic forces can compress or stretch the crust</a:t>
            </a:r>
          </a:p>
        </p:txBody>
      </p:sp>
    </p:spTree>
    <p:extLst>
      <p:ext uri="{BB962C8B-B14F-4D97-AF65-F5344CB8AC3E}">
        <p14:creationId xmlns:p14="http://schemas.microsoft.com/office/powerpoint/2010/main" val="8384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-77688"/>
            <a:ext cx="5105400" cy="9144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SS Census</a:t>
            </a:r>
          </a:p>
        </p:txBody>
      </p:sp>
      <p:pic>
        <p:nvPicPr>
          <p:cNvPr id="614402" name="Picture 2" descr="http://upload.wikimedia.org/wikipedia/commons/a/a3/Giant_prominence_on_the_sun_erup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15276"/>
            <a:ext cx="5902624" cy="332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04" name="Picture 4" descr="http://upload.wikimedia.org/wikipedia/commons/thumb/7/76/Mars_Hubble.jpg/240px-Mars_Hubb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128" y="138816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06" name="Picture 6" descr="http://4.bp.blogspot.com/--EVDpB2lSnY/UzXhTP3v4DI/AAAAAAAAE3c/qWKPpuXoIRg/s3200/Jupiter+plane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24" y="3257187"/>
            <a:ext cx="4002557" cy="360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08" name="Picture 8" descr="http://astrobob.areavoices.com/files/2014/04/Vesta-Ceres-panel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6240607" y="1101690"/>
            <a:ext cx="3833747" cy="190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10" name="Picture 10" descr="http://ringmaster.arc.nasa.gov/neptune/voyager/c1141251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7301" y="3745705"/>
            <a:ext cx="2736071" cy="331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12" name="Picture 12" descr="http://scienceblogs.com/startswithabang/files/2012/10/komeet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47215" y="3833074"/>
            <a:ext cx="3514386" cy="236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6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683568" y="260648"/>
            <a:ext cx="58812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…plates can also slide along each other</a:t>
            </a:r>
          </a:p>
        </p:txBody>
      </p:sp>
      <p:pic>
        <p:nvPicPr>
          <p:cNvPr id="124932" name="Picture 4" descr="09-4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" t="2411" r="2467" b="16763"/>
          <a:stretch/>
        </p:blipFill>
        <p:spPr bwMode="auto">
          <a:xfrm>
            <a:off x="683568" y="972964"/>
            <a:ext cx="7557127" cy="559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Line 5"/>
          <p:cNvSpPr>
            <a:spLocks noChangeShapeType="1"/>
          </p:cNvSpPr>
          <p:nvPr/>
        </p:nvSpPr>
        <p:spPr bwMode="auto">
          <a:xfrm flipH="1" flipV="1">
            <a:off x="6553200" y="3200400"/>
            <a:ext cx="609600" cy="11430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smtClean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05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9" name="Picture 2" descr="CP2-13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3"/>
          <a:stretch/>
        </p:blipFill>
        <p:spPr bwMode="auto">
          <a:xfrm>
            <a:off x="605036" y="867072"/>
            <a:ext cx="8010128" cy="586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Text Box 3"/>
          <p:cNvSpPr txBox="1">
            <a:spLocks noChangeArrowheads="1"/>
          </p:cNvSpPr>
          <p:nvPr/>
        </p:nvSpPr>
        <p:spPr bwMode="auto">
          <a:xfrm>
            <a:off x="641920" y="195590"/>
            <a:ext cx="861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When plates pull apart, crust thins, rift valleys form</a:t>
            </a:r>
          </a:p>
        </p:txBody>
      </p:sp>
      <p:pic>
        <p:nvPicPr>
          <p:cNvPr id="17410" name="Picture 2" descr="http://upload.wikimedia.org/wikipedia/commons/5/5a/EAfric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21088"/>
            <a:ext cx="3133921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54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7" name="Picture 2" descr="CP2-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88773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Text Box 3"/>
          <p:cNvSpPr txBox="1">
            <a:spLocks noChangeArrowheads="1"/>
          </p:cNvSpPr>
          <p:nvPr/>
        </p:nvSpPr>
        <p:spPr bwMode="auto">
          <a:xfrm>
            <a:off x="104902" y="228600"/>
            <a:ext cx="59072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tectonic plates: boundaries and motion</a:t>
            </a:r>
          </a:p>
        </p:txBody>
      </p:sp>
    </p:spTree>
    <p:extLst>
      <p:ext uri="{BB962C8B-B14F-4D97-AF65-F5344CB8AC3E}">
        <p14:creationId xmlns:p14="http://schemas.microsoft.com/office/powerpoint/2010/main" val="297204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5" name="Picture 2" descr="AAAKKLY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2" y="1196752"/>
            <a:ext cx="8569325" cy="50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Text Box 3"/>
          <p:cNvSpPr txBox="1">
            <a:spLocks noChangeArrowheads="1"/>
          </p:cNvSpPr>
          <p:nvPr/>
        </p:nvSpPr>
        <p:spPr bwMode="auto">
          <a:xfrm>
            <a:off x="253548" y="385500"/>
            <a:ext cx="68387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Earthquakes occur mostly at plate boundaries</a:t>
            </a:r>
          </a:p>
        </p:txBody>
      </p:sp>
    </p:spTree>
    <p:extLst>
      <p:ext uri="{BB962C8B-B14F-4D97-AF65-F5344CB8AC3E}">
        <p14:creationId xmlns:p14="http://schemas.microsoft.com/office/powerpoint/2010/main" val="168497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3" name="Picture 2" descr="CP2-13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9" b="4633"/>
          <a:stretch/>
        </p:blipFill>
        <p:spPr bwMode="auto">
          <a:xfrm>
            <a:off x="3924300" y="1977688"/>
            <a:ext cx="5219700" cy="488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4" name="Text Box 3"/>
          <p:cNvSpPr txBox="1">
            <a:spLocks noChangeArrowheads="1"/>
          </p:cNvSpPr>
          <p:nvPr/>
        </p:nvSpPr>
        <p:spPr bwMode="auto">
          <a:xfrm>
            <a:off x="664989" y="2741960"/>
            <a:ext cx="268287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Africa and South America used to be </a:t>
            </a:r>
            <a:r>
              <a:rPr lang="en-CA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together</a:t>
            </a:r>
            <a:r>
              <a:rPr lang="en-CA" altLang="ja-JP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”</a:t>
            </a:r>
            <a:endParaRPr lang="en-US" altLang="en-US" sz="2800" dirty="0" smtClean="0">
              <a:solidFill>
                <a:srgbClr val="660066"/>
              </a:solidFill>
              <a:latin typeface="Calibri" panose="020F0502020204030204" pitchFamily="34" charset="0"/>
            </a:endParaRPr>
          </a:p>
        </p:txBody>
      </p:sp>
      <p:sp>
        <p:nvSpPr>
          <p:cNvPr id="133125" name="Text Box 4"/>
          <p:cNvSpPr txBox="1">
            <a:spLocks noChangeArrowheads="1"/>
          </p:cNvSpPr>
          <p:nvPr/>
        </p:nvSpPr>
        <p:spPr bwMode="auto">
          <a:xfrm>
            <a:off x="664988" y="4725144"/>
            <a:ext cx="28989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What is the future of Earth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’</a:t>
            </a:r>
            <a:r>
              <a:rPr lang="en-US" altLang="ja-JP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s crust, continents?</a:t>
            </a: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2" descr="AAAKKLY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6" t="35903" r="37082" b="14259"/>
          <a:stretch/>
        </p:blipFill>
        <p:spPr bwMode="auto">
          <a:xfrm>
            <a:off x="3103578" y="-6960"/>
            <a:ext cx="3177688" cy="249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9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1" name="Picture 2" descr="CP2-13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6" y="1052736"/>
            <a:ext cx="88773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Text Box 3"/>
          <p:cNvSpPr txBox="1">
            <a:spLocks noChangeArrowheads="1"/>
          </p:cNvSpPr>
          <p:nvPr/>
        </p:nvSpPr>
        <p:spPr bwMode="auto">
          <a:xfrm>
            <a:off x="212725" y="254000"/>
            <a:ext cx="60680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…will subduction close the Atlantic? </a:t>
            </a: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  <a:hlinkClick r:id="rId4"/>
              </a:rPr>
              <a:t>Link</a:t>
            </a:r>
            <a:endParaRPr lang="en-US" altLang="en-US" sz="2800" dirty="0" smtClean="0">
              <a:solidFill>
                <a:srgbClr val="008080"/>
              </a:solidFill>
              <a:latin typeface="Calibri" panose="020F0502020204030204" pitchFamily="34" charset="0"/>
            </a:endParaRPr>
          </a:p>
        </p:txBody>
      </p:sp>
      <p:sp>
        <p:nvSpPr>
          <p:cNvPr id="135173" name="Text Box 4"/>
          <p:cNvSpPr txBox="1">
            <a:spLocks noChangeArrowheads="1"/>
          </p:cNvSpPr>
          <p:nvPr/>
        </p:nvSpPr>
        <p:spPr bwMode="auto">
          <a:xfrm>
            <a:off x="212725" y="6002124"/>
            <a:ext cx="58524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…or will plate motion close the Pacific?</a:t>
            </a:r>
          </a:p>
        </p:txBody>
      </p:sp>
    </p:spTree>
    <p:extLst>
      <p:ext uri="{BB962C8B-B14F-4D97-AF65-F5344CB8AC3E}">
        <p14:creationId xmlns:p14="http://schemas.microsoft.com/office/powerpoint/2010/main" val="14504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Rectangle 2"/>
          <p:cNvSpPr>
            <a:spLocks noGrp="1" noChangeArrowheads="1"/>
          </p:cNvSpPr>
          <p:nvPr>
            <p:ph type="title"/>
          </p:nvPr>
        </p:nvSpPr>
        <p:spPr>
          <a:xfrm>
            <a:off x="245368" y="44624"/>
            <a:ext cx="8898632" cy="762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Planetary Atmospheres—Overview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22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1066800"/>
                <a:ext cx="8610600" cy="4953000"/>
              </a:xfrm>
            </p:spPr>
            <p:txBody>
              <a:bodyPr/>
              <a:lstStyle/>
              <a:p>
                <a:pPr eaLnBrk="1" hangingPunct="1"/>
                <a:r>
                  <a:rPr lang="en-US" altLang="en-US" u="sng" dirty="0">
                    <a:latin typeface="Calibri" panose="020F0502020204030204" pitchFamily="34" charset="0"/>
                  </a:rPr>
                  <a:t>O</a:t>
                </a:r>
                <a:r>
                  <a:rPr lang="en-US" altLang="en-US" u="sng" dirty="0" smtClean="0">
                    <a:latin typeface="Calibri" panose="020F0502020204030204" pitchFamily="34" charset="0"/>
                  </a:rPr>
                  <a:t>rigin of planetary atmospheres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: at formation? later from outgassing? </a:t>
                </a:r>
              </a:p>
              <a:p>
                <a:pPr eaLnBrk="1" hangingPunct="1"/>
                <a:r>
                  <a:rPr lang="en-US" altLang="en-US" u="sng" dirty="0">
                    <a:latin typeface="Calibri" panose="020F0502020204030204" pitchFamily="34" charset="0"/>
                  </a:rPr>
                  <a:t>L</a:t>
                </a:r>
                <a:r>
                  <a:rPr lang="en-US" altLang="en-US" u="sng" dirty="0" smtClean="0">
                    <a:latin typeface="Calibri" panose="020F0502020204030204" pitchFamily="34" charset="0"/>
                  </a:rPr>
                  <a:t>oss of atmospheric gasses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: temperature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), surface gravity of planet, mass of gas atom/molecule</a:t>
                </a:r>
              </a:p>
              <a:p>
                <a:pPr eaLnBrk="1" hangingPunct="1"/>
                <a:r>
                  <a:rPr lang="en-US" altLang="en-US" u="sng" dirty="0">
                    <a:latin typeface="Calibri" panose="020F0502020204030204" pitchFamily="34" charset="0"/>
                  </a:rPr>
                  <a:t>V</a:t>
                </a:r>
                <a:r>
                  <a:rPr lang="en-US" altLang="en-US" u="sng" dirty="0" smtClean="0">
                    <a:latin typeface="Calibri" panose="020F0502020204030204" pitchFamily="34" charset="0"/>
                  </a:rPr>
                  <a:t>ertical structure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: pressure, temperature… climate depends on heating &amp; rotation of planet</a:t>
                </a:r>
              </a:p>
              <a:p>
                <a:pPr eaLnBrk="1" hangingPunct="1"/>
                <a:r>
                  <a:rPr lang="en-US" altLang="en-US" u="sng" dirty="0" smtClean="0">
                    <a:latin typeface="Calibri" panose="020F0502020204030204" pitchFamily="34" charset="0"/>
                  </a:rPr>
                  <a:t>Horizontal structure (circulation)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: heating &amp; rotation…</a:t>
                </a:r>
              </a:p>
              <a:p>
                <a:pPr eaLnBrk="1" hangingPunct="1"/>
                <a:r>
                  <a:rPr lang="en-US" altLang="en-US" u="sng" dirty="0" smtClean="0">
                    <a:latin typeface="Calibri" panose="020F0502020204030204" pitchFamily="34" charset="0"/>
                  </a:rPr>
                  <a:t>Greenhouse effect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: surface heating, clouds…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CO</a:t>
                </a:r>
                <a:r>
                  <a:rPr lang="en-US" altLang="en-US" baseline="-30000" dirty="0" smtClean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and other cycles: weathering, precipitation, chemistry</a:t>
                </a:r>
              </a:p>
            </p:txBody>
          </p:sp>
        </mc:Choice>
        <mc:Fallback xmlns="">
          <p:sp>
            <p:nvSpPr>
              <p:cNvPr id="1372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1066800"/>
                <a:ext cx="8610600" cy="4953000"/>
              </a:xfrm>
              <a:blipFill rotWithShape="1">
                <a:blip r:embed="rId3"/>
                <a:stretch>
                  <a:fillRect l="-1275" t="-1107" b="-1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-27384"/>
            <a:ext cx="8143056" cy="762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Planetary Atmospheres: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26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8600" y="836712"/>
                <a:ext cx="8915400" cy="4953000"/>
              </a:xfrm>
            </p:spPr>
            <p:txBody>
              <a:bodyPr/>
              <a:lstStyle/>
              <a:p>
                <a:pPr eaLnBrk="1" hangingPunct="1"/>
                <a:r>
                  <a:rPr lang="en-US" altLang="en-US" u="sng" dirty="0" smtClean="0">
                    <a:latin typeface="Calibri" panose="020F0502020204030204" pitchFamily="34" charset="0"/>
                  </a:rPr>
                  <a:t>Earth</a:t>
                </a:r>
                <a:r>
                  <a:rPr lang="en-CA" altLang="en-US" u="sng" dirty="0" smtClean="0">
                    <a:latin typeface="Calibri" panose="020F0502020204030204" pitchFamily="34" charset="0"/>
                  </a:rPr>
                  <a:t>’</a:t>
                </a:r>
                <a:r>
                  <a:rPr lang="en-US" altLang="ja-JP" u="sng" dirty="0" smtClean="0">
                    <a:latin typeface="Calibri" panose="020F0502020204030204" pitchFamily="34" charset="0"/>
                  </a:rPr>
                  <a:t>s atmosphere (secondary)</a:t>
                </a:r>
                <a:r>
                  <a:rPr lang="en-US" altLang="ja-JP" dirty="0" smtClean="0">
                    <a:latin typeface="Calibri" panose="020F0502020204030204" pitchFamily="34" charset="0"/>
                  </a:rPr>
                  <a:t>: original all/mostly lost </a:t>
                </a:r>
              </a:p>
              <a:p>
                <a:pPr eaLnBrk="1" hangingPunct="1"/>
                <a:r>
                  <a:rPr lang="en-US" altLang="en-US" u="sng" dirty="0">
                    <a:latin typeface="Calibri" panose="020F0502020204030204" pitchFamily="34" charset="0"/>
                  </a:rPr>
                  <a:t>A</a:t>
                </a:r>
                <a:r>
                  <a:rPr lang="en-US" altLang="en-US" u="sng" dirty="0" smtClean="0">
                    <a:latin typeface="Calibri" panose="020F0502020204030204" pitchFamily="34" charset="0"/>
                  </a:rPr>
                  <a:t>tmospheric composition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: outgassing, CO</a:t>
                </a:r>
                <a:r>
                  <a:rPr lang="en-US" altLang="en-US" baseline="-25000" dirty="0" smtClean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chemistry, life</a:t>
                </a:r>
              </a:p>
              <a:p>
                <a:pPr eaLnBrk="1" hangingPunct="1"/>
                <a:r>
                  <a:rPr lang="en-US" altLang="en-US" u="sng" dirty="0">
                    <a:latin typeface="Calibri" panose="020F0502020204030204" pitchFamily="34" charset="0"/>
                  </a:rPr>
                  <a:t>S</a:t>
                </a:r>
                <a:r>
                  <a:rPr lang="en-US" altLang="en-US" u="sng" dirty="0" smtClean="0">
                    <a:latin typeface="Calibri" panose="020F0502020204030204" pitchFamily="34" charset="0"/>
                  </a:rPr>
                  <a:t>urface </a:t>
                </a:r>
                <a14:m>
                  <m:oMath xmlns:m="http://schemas.openxmlformats.org/officeDocument/2006/math">
                    <m:r>
                      <a:rPr lang="en-US" altLang="en-US" i="1" u="sng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: combination of solar heating, IR radiation trapped by cloud layer</a:t>
                </a:r>
              </a:p>
              <a:p>
                <a:pPr eaLnBrk="1" hangingPunct="1"/>
                <a:r>
                  <a:rPr lang="en-US" altLang="en-US" u="sng" dirty="0">
                    <a:latin typeface="Calibri" panose="020F0502020204030204" pitchFamily="34" charset="0"/>
                  </a:rPr>
                  <a:t>A</a:t>
                </a:r>
                <a:r>
                  <a:rPr lang="en-US" altLang="en-US" u="sng" dirty="0" smtClean="0">
                    <a:latin typeface="Calibri" panose="020F0502020204030204" pitchFamily="34" charset="0"/>
                  </a:rPr>
                  <a:t>tmospheric circulation and climate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: depend on heating and rotation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Earth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’</a:t>
                </a:r>
                <a:r>
                  <a:rPr lang="en-US" altLang="ja-JP" dirty="0" smtClean="0">
                    <a:latin typeface="Calibri" panose="020F0502020204030204" pitchFamily="34" charset="0"/>
                  </a:rPr>
                  <a:t>s atmosphere is 78% N, 21% O, 0.9% </a:t>
                </a:r>
                <a:r>
                  <a:rPr lang="en-US" altLang="ja-JP" dirty="0" err="1" smtClean="0">
                    <a:latin typeface="Calibri" panose="020F0502020204030204" pitchFamily="34" charset="0"/>
                  </a:rPr>
                  <a:t>Ar</a:t>
                </a:r>
                <a:r>
                  <a:rPr lang="en-US" altLang="ja-JP" dirty="0" smtClean="0">
                    <a:latin typeface="Calibri" panose="020F0502020204030204" pitchFamily="34" charset="0"/>
                  </a:rPr>
                  <a:t>, 0.03% CO</a:t>
                </a:r>
                <a:r>
                  <a:rPr lang="en-US" altLang="ja-JP" baseline="-25000" dirty="0" smtClean="0">
                    <a:latin typeface="Calibri" panose="020F0502020204030204" pitchFamily="34" charset="0"/>
                  </a:rPr>
                  <a:t>2</a:t>
                </a:r>
                <a:r>
                  <a:rPr lang="en-US" altLang="ja-JP" dirty="0" smtClean="0">
                    <a:latin typeface="Calibri" panose="020F0502020204030204" pitchFamily="34" charset="0"/>
                  </a:rPr>
                  <a:t>, 0.0018% Ne, 0.00052% He, …</a:t>
                </a:r>
              </a:p>
              <a:p>
                <a:pPr lvl="1" eaLnBrk="1" hangingPunct="1"/>
                <a:r>
                  <a:rPr lang="en-US" altLang="en-US" sz="2800" dirty="0" smtClean="0">
                    <a:latin typeface="Calibri" panose="020F0502020204030204" pitchFamily="34" charset="0"/>
                  </a:rPr>
                  <a:t>CO</a:t>
                </a:r>
                <a:r>
                  <a:rPr lang="en-US" altLang="en-US" sz="2800" baseline="-25000" dirty="0" smtClean="0">
                    <a:latin typeface="Calibri" panose="020F0502020204030204" pitchFamily="34" charset="0"/>
                  </a:rPr>
                  <a:t>2</a:t>
                </a:r>
                <a:r>
                  <a:rPr lang="en-US" altLang="en-US" sz="2800" dirty="0" smtClean="0">
                    <a:latin typeface="Calibri" panose="020F0502020204030204" pitchFamily="34" charset="0"/>
                  </a:rPr>
                  <a:t> amount has increased by 10% (from 0.0315% to 0.0355%) in last 40 years; cause of global warming?</a:t>
                </a:r>
              </a:p>
            </p:txBody>
          </p:sp>
        </mc:Choice>
        <mc:Fallback xmlns="">
          <p:sp>
            <p:nvSpPr>
              <p:cNvPr id="13926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8600" y="836712"/>
                <a:ext cx="8915400" cy="4953000"/>
              </a:xfrm>
              <a:blipFill rotWithShape="1">
                <a:blip r:embed="rId3"/>
                <a:stretch>
                  <a:fillRect l="-1231" t="-1107" r="-1368" b="-1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Picture 2" descr="CP2-10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9"/>
          <a:stretch/>
        </p:blipFill>
        <p:spPr bwMode="auto">
          <a:xfrm>
            <a:off x="1219200" y="980728"/>
            <a:ext cx="7086600" cy="486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Text Box 3"/>
          <p:cNvSpPr txBox="1">
            <a:spLocks noChangeArrowheads="1"/>
          </p:cNvSpPr>
          <p:nvPr/>
        </p:nvSpPr>
        <p:spPr bwMode="auto">
          <a:xfrm>
            <a:off x="107504" y="44624"/>
            <a:ext cx="89728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Earth is illuminated and heated by the Sun</a:t>
            </a:r>
          </a:p>
        </p:txBody>
      </p:sp>
      <p:sp>
        <p:nvSpPr>
          <p:cNvPr id="141317" name="Text Box 4"/>
          <p:cNvSpPr txBox="1">
            <a:spLocks noChangeArrowheads="1"/>
          </p:cNvSpPr>
          <p:nvPr/>
        </p:nvSpPr>
        <p:spPr bwMode="auto">
          <a:xfrm>
            <a:off x="239088" y="6093296"/>
            <a:ext cx="87974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day/night temperature variation depends on rotation speed</a:t>
            </a:r>
          </a:p>
        </p:txBody>
      </p:sp>
    </p:spTree>
    <p:extLst>
      <p:ext uri="{BB962C8B-B14F-4D97-AF65-F5344CB8AC3E}">
        <p14:creationId xmlns:p14="http://schemas.microsoft.com/office/powerpoint/2010/main" val="6430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3" name="Picture 2" descr="CP2-100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9"/>
          <a:stretch/>
        </p:blipFill>
        <p:spPr bwMode="auto">
          <a:xfrm>
            <a:off x="1601912" y="1484784"/>
            <a:ext cx="5486400" cy="442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364" name="Text Box 3"/>
              <p:cNvSpPr txBox="1">
                <a:spLocks noChangeArrowheads="1"/>
              </p:cNvSpPr>
              <p:nvPr/>
            </p:nvSpPr>
            <p:spPr bwMode="auto">
              <a:xfrm>
                <a:off x="18936" y="44624"/>
                <a:ext cx="7524864" cy="1323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Earth</a:t>
                </a:r>
                <a:r>
                  <a:rPr lang="en-CA" altLang="en-US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’</a:t>
                </a:r>
                <a:r>
                  <a:rPr lang="en-US" altLang="ja-JP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s atmosphere blocks some </a:t>
                </a:r>
                <a14:m>
                  <m:oMath xmlns:m="http://schemas.openxmlformats.org/officeDocument/2006/math">
                    <m:r>
                      <a:rPr lang="el-GR" altLang="ja-JP" sz="4000" i="1" dirty="0" smtClean="0">
                        <a:solidFill>
                          <a:srgbClr val="660066"/>
                        </a:solidFill>
                        <a:latin typeface="Cambria Math"/>
                      </a:rPr>
                      <m:t>𝜆</m:t>
                    </m:r>
                  </m:oMath>
                </a14:m>
                <a:r>
                  <a:rPr lang="en-US" altLang="ja-JP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, transmits others</a:t>
                </a:r>
                <a:endParaRPr lang="el-GR" altLang="en-US" sz="4000" dirty="0" smtClean="0">
                  <a:solidFill>
                    <a:srgbClr val="660066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336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6" y="44624"/>
                <a:ext cx="7524864" cy="1323439"/>
              </a:xfrm>
              <a:prstGeom prst="rect">
                <a:avLst/>
              </a:prstGeom>
              <a:blipFill rotWithShape="1">
                <a:blip r:embed="rId4"/>
                <a:stretch>
                  <a:fillRect l="-2834" t="-8295" r="-1862" b="-188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179512" y="6146140"/>
            <a:ext cx="88794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Light energy received by one hemisphere, reemitted by all…</a:t>
            </a:r>
          </a:p>
        </p:txBody>
      </p:sp>
    </p:spTree>
    <p:extLst>
      <p:ext uri="{BB962C8B-B14F-4D97-AF65-F5344CB8AC3E}">
        <p14:creationId xmlns:p14="http://schemas.microsoft.com/office/powerpoint/2010/main" val="15555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-77688"/>
            <a:ext cx="5105400" cy="9144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SS Census</a:t>
            </a:r>
          </a:p>
        </p:txBody>
      </p:sp>
      <p:graphicFrame>
        <p:nvGraphicFramePr>
          <p:cNvPr id="168187" name="Group 25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658857"/>
              </p:ext>
            </p:extLst>
          </p:nvPr>
        </p:nvGraphicFramePr>
        <p:xfrm>
          <a:off x="395536" y="1147278"/>
          <a:ext cx="8356848" cy="5090034"/>
        </p:xfrm>
        <a:graphic>
          <a:graphicData uri="http://schemas.openxmlformats.org/drawingml/2006/table">
            <a:tbl>
              <a:tblPr/>
              <a:tblGrid>
                <a:gridCol w="2785616"/>
                <a:gridCol w="2542976"/>
                <a:gridCol w="3028256"/>
              </a:tblGrid>
              <a:tr h="493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CA" altLang="ja-JP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“</a:t>
                      </a:r>
                      <a:r>
                        <a:rPr kumimoji="0" lang="en-US" altLang="ja-JP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category”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number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comment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stars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1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major planets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8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dwarf planets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5 and ??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Ceres, Pluto, Eris,…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satellites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≥ 134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7 with R&gt;1000km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ring systems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4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asteroids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&gt;150,000/10</a:t>
                      </a:r>
                      <a:r>
                        <a:rPr kumimoji="0" lang="en-US" altLang="en-US" sz="2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6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?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known/predicted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comets: KBO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10</a:t>
                      </a:r>
                      <a:r>
                        <a:rPr kumimoji="0" lang="en-US" altLang="en-US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6</a:t>
                      </a: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?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within 30-50AU?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comets: </a:t>
                      </a: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Oort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10</a:t>
                      </a:r>
                      <a:r>
                        <a:rPr kumimoji="0" lang="en-US" altLang="en-US" sz="2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13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?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</a:rPr>
                        <a:t>not yet directly observed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9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1" name="Picture 4" descr="10-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5"/>
          <a:stretch/>
        </p:blipFill>
        <p:spPr bwMode="auto">
          <a:xfrm>
            <a:off x="4932040" y="798661"/>
            <a:ext cx="4087687" cy="5542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Text Box 5"/>
          <p:cNvSpPr txBox="1">
            <a:spLocks noChangeArrowheads="1"/>
          </p:cNvSpPr>
          <p:nvPr/>
        </p:nvSpPr>
        <p:spPr bwMode="auto">
          <a:xfrm>
            <a:off x="8388424" y="5798006"/>
            <a:ext cx="4283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A50021"/>
                </a:solidFill>
                <a:latin typeface="Calibri" panose="020F0502020204030204" pitchFamily="34" charset="0"/>
              </a:rPr>
              <a:t>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413" name="Text Box 6"/>
              <p:cNvSpPr txBox="1">
                <a:spLocks noChangeArrowheads="1"/>
              </p:cNvSpPr>
              <p:nvPr/>
            </p:nvSpPr>
            <p:spPr bwMode="auto">
              <a:xfrm>
                <a:off x="179512" y="846148"/>
                <a:ext cx="3812197" cy="1569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Exosphere: </a:t>
                </a:r>
              </a:p>
              <a:p>
                <a:pPr eaLnBrk="1" hangingPunct="1">
                  <a:buClr>
                    <a:srgbClr val="006666"/>
                  </a:buClr>
                  <a:buFontTx/>
                  <a:buChar char="•"/>
                </a:pPr>
                <a:r>
                  <a:rPr lang="en-US" altLang="en-US" dirty="0" smtClean="0">
                    <a:solidFill>
                      <a:srgbClr val="006666"/>
                    </a:solidFill>
                    <a:latin typeface="Calibri" panose="020F0502020204030204" pitchFamily="34" charset="0"/>
                  </a:rPr>
                  <a:t> heated by solar UV + </a:t>
                </a:r>
                <a:r>
                  <a:rPr lang="en-US" altLang="en-US" dirty="0" err="1" smtClean="0">
                    <a:solidFill>
                      <a:srgbClr val="006666"/>
                    </a:solidFill>
                    <a:latin typeface="Calibri" panose="020F0502020204030204" pitchFamily="34" charset="0"/>
                  </a:rPr>
                  <a:t>Xray</a:t>
                </a:r>
                <a:r>
                  <a:rPr lang="en-US" altLang="en-US" dirty="0" smtClean="0">
                    <a:solidFill>
                      <a:srgbClr val="006666"/>
                    </a:solidFill>
                    <a:latin typeface="Calibri" panose="020F0502020204030204" pitchFamily="34" charset="0"/>
                  </a:rPr>
                  <a:t> </a:t>
                </a:r>
              </a:p>
              <a:p>
                <a:pPr eaLnBrk="1" hangingPunct="1">
                  <a:buClr>
                    <a:srgbClr val="006666"/>
                  </a:buClr>
                  <a:buFontTx/>
                  <a:buChar char="•"/>
                </a:pPr>
                <a:r>
                  <a:rPr lang="en-US" altLang="en-US" dirty="0" smtClean="0">
                    <a:solidFill>
                      <a:srgbClr val="006666"/>
                    </a:solidFill>
                    <a:latin typeface="Calibri" panose="020F0502020204030204" pitchFamily="34" charset="0"/>
                  </a:rPr>
                  <a:t> region of greatest escape   </a:t>
                </a:r>
                <a:br>
                  <a:rPr lang="en-US" altLang="en-US" dirty="0" smtClean="0">
                    <a:solidFill>
                      <a:srgbClr val="006666"/>
                    </a:solidFill>
                    <a:latin typeface="Calibri" panose="020F0502020204030204" pitchFamily="34" charset="0"/>
                  </a:rPr>
                </a:br>
                <a:r>
                  <a:rPr lang="en-US" altLang="en-US" dirty="0" smtClean="0">
                    <a:solidFill>
                      <a:srgbClr val="006666"/>
                    </a:solidFill>
                    <a:latin typeface="Calibri" panose="020F0502020204030204" pitchFamily="34" charset="0"/>
                  </a:rPr>
                  <a:t>   (high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06666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altLang="en-US" dirty="0" smtClean="0">
                    <a:solidFill>
                      <a:srgbClr val="006666"/>
                    </a:solidFill>
                    <a:latin typeface="Calibri" panose="020F0502020204030204" pitchFamily="34" charset="0"/>
                  </a:rPr>
                  <a:t>, altitude)</a:t>
                </a:r>
              </a:p>
            </p:txBody>
          </p:sp>
        </mc:Choice>
        <mc:Fallback xmlns="">
          <p:sp>
            <p:nvSpPr>
              <p:cNvPr id="145413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846148"/>
                <a:ext cx="3812197" cy="1569660"/>
              </a:xfrm>
              <a:prstGeom prst="rect">
                <a:avLst/>
              </a:prstGeom>
              <a:blipFill rotWithShape="1">
                <a:blip r:embed="rId4"/>
                <a:stretch>
                  <a:fillRect l="-2396" t="-3113" b="-81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414" name="Text Box 7"/>
          <p:cNvSpPr txBox="1">
            <a:spLocks noChangeArrowheads="1"/>
          </p:cNvSpPr>
          <p:nvPr/>
        </p:nvSpPr>
        <p:spPr bwMode="auto">
          <a:xfrm>
            <a:off x="107504" y="10160"/>
            <a:ext cx="60619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Atmospheres have structure</a:t>
            </a:r>
          </a:p>
        </p:txBody>
      </p:sp>
      <p:sp>
        <p:nvSpPr>
          <p:cNvPr id="145415" name="Text Box 8"/>
          <p:cNvSpPr txBox="1">
            <a:spLocks noChangeArrowheads="1"/>
          </p:cNvSpPr>
          <p:nvPr/>
        </p:nvSpPr>
        <p:spPr bwMode="auto">
          <a:xfrm>
            <a:off x="179512" y="2428091"/>
            <a:ext cx="38121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Thermosphere + Ionosphere: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solidFill>
                  <a:srgbClr val="006666"/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 err="1" smtClean="0">
                <a:solidFill>
                  <a:srgbClr val="006666"/>
                </a:solidFill>
                <a:latin typeface="Calibri" panose="020F0502020204030204" pitchFamily="34" charset="0"/>
              </a:rPr>
              <a:t>Xrays</a:t>
            </a:r>
            <a:r>
              <a:rPr lang="en-US" altLang="en-US" dirty="0" smtClean="0">
                <a:solidFill>
                  <a:srgbClr val="006666"/>
                </a:solidFill>
                <a:latin typeface="Calibri" panose="020F0502020204030204" pitchFamily="34" charset="0"/>
              </a:rPr>
              <a:t> heat and ionize</a:t>
            </a:r>
          </a:p>
        </p:txBody>
      </p:sp>
      <p:sp>
        <p:nvSpPr>
          <p:cNvPr id="145416" name="Text Box 9"/>
          <p:cNvSpPr txBox="1">
            <a:spLocks noChangeArrowheads="1"/>
          </p:cNvSpPr>
          <p:nvPr/>
        </p:nvSpPr>
        <p:spPr bwMode="auto">
          <a:xfrm>
            <a:off x="5909725" y="6112142"/>
            <a:ext cx="18587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Temperature </a:t>
            </a:r>
            <a:r>
              <a:rPr lang="en-US" alt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altLang="en-US" sz="2000" b="1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45417" name="Text Box 10"/>
          <p:cNvSpPr txBox="1">
            <a:spLocks noChangeArrowheads="1"/>
          </p:cNvSpPr>
          <p:nvPr/>
        </p:nvSpPr>
        <p:spPr bwMode="auto">
          <a:xfrm>
            <a:off x="4735637" y="2496165"/>
            <a:ext cx="320675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altitude</a:t>
            </a:r>
          </a:p>
        </p:txBody>
      </p:sp>
      <p:sp>
        <p:nvSpPr>
          <p:cNvPr id="145418" name="Text Box 11"/>
          <p:cNvSpPr txBox="1">
            <a:spLocks noChangeArrowheads="1"/>
          </p:cNvSpPr>
          <p:nvPr/>
        </p:nvSpPr>
        <p:spPr bwMode="auto">
          <a:xfrm>
            <a:off x="179512" y="3569960"/>
            <a:ext cx="270843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Stratosphere: </a:t>
            </a:r>
          </a:p>
          <a:p>
            <a:pPr eaLnBrk="1" hangingPunct="1">
              <a:buClr>
                <a:srgbClr val="006666"/>
              </a:buClr>
              <a:buFontTx/>
              <a:buChar char="•"/>
            </a:pPr>
            <a:r>
              <a:rPr lang="en-US" altLang="en-US" dirty="0" smtClean="0">
                <a:solidFill>
                  <a:srgbClr val="006666"/>
                </a:solidFill>
                <a:latin typeface="Calibri" panose="020F0502020204030204" pitchFamily="34" charset="0"/>
              </a:rPr>
              <a:t> heated by UV light</a:t>
            </a:r>
          </a:p>
          <a:p>
            <a:pPr eaLnBrk="1" hangingPunct="1">
              <a:buClr>
                <a:srgbClr val="006666"/>
              </a:buClr>
              <a:buFontTx/>
              <a:buChar char="•"/>
            </a:pPr>
            <a:r>
              <a:rPr lang="en-US" altLang="en-US" dirty="0" smtClean="0">
                <a:solidFill>
                  <a:srgbClr val="006666"/>
                </a:solidFill>
                <a:latin typeface="Calibri" panose="020F0502020204030204" pitchFamily="34" charset="0"/>
              </a:rPr>
              <a:t> no convection</a:t>
            </a:r>
          </a:p>
        </p:txBody>
      </p:sp>
      <p:sp>
        <p:nvSpPr>
          <p:cNvPr id="145419" name="Text Box 12"/>
          <p:cNvSpPr txBox="1">
            <a:spLocks noChangeArrowheads="1"/>
          </p:cNvSpPr>
          <p:nvPr/>
        </p:nvSpPr>
        <p:spPr bwMode="auto">
          <a:xfrm>
            <a:off x="179512" y="5013176"/>
            <a:ext cx="4876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Troposphere:</a:t>
            </a:r>
          </a:p>
          <a:p>
            <a:pPr eaLnBrk="1" hangingPunct="1">
              <a:buClr>
                <a:srgbClr val="006666"/>
              </a:buClr>
              <a:buFontTx/>
              <a:buChar char="•"/>
            </a:pPr>
            <a:r>
              <a:rPr lang="en-US" altLang="en-US" dirty="0" smtClean="0">
                <a:solidFill>
                  <a:srgbClr val="006666"/>
                </a:solidFill>
                <a:latin typeface="Calibri" panose="020F0502020204030204" pitchFamily="34" charset="0"/>
              </a:rPr>
              <a:t> topped by clouds</a:t>
            </a:r>
          </a:p>
          <a:p>
            <a:pPr eaLnBrk="1" hangingPunct="1">
              <a:buClr>
                <a:srgbClr val="006666"/>
              </a:buClr>
              <a:buFontTx/>
              <a:buChar char="•"/>
            </a:pPr>
            <a:r>
              <a:rPr lang="en-US" altLang="en-US" dirty="0" smtClean="0">
                <a:solidFill>
                  <a:srgbClr val="006666"/>
                </a:solidFill>
                <a:latin typeface="Calibri" panose="020F0502020204030204" pitchFamily="34" charset="0"/>
              </a:rPr>
              <a:t> trapping of IR from surface</a:t>
            </a:r>
          </a:p>
          <a:p>
            <a:pPr eaLnBrk="1" hangingPunct="1">
              <a:buClr>
                <a:srgbClr val="006666"/>
              </a:buClr>
              <a:buFontTx/>
              <a:buChar char="•"/>
            </a:pPr>
            <a:r>
              <a:rPr lang="en-US" altLang="en-US" dirty="0" smtClean="0">
                <a:solidFill>
                  <a:srgbClr val="006666"/>
                </a:solidFill>
                <a:latin typeface="Calibri" panose="020F0502020204030204" pitchFamily="34" charset="0"/>
              </a:rPr>
              <a:t> radiation, convection important</a:t>
            </a:r>
          </a:p>
        </p:txBody>
      </p:sp>
      <p:sp>
        <p:nvSpPr>
          <p:cNvPr id="145420" name="Line 13"/>
          <p:cNvSpPr>
            <a:spLocks noChangeShapeType="1"/>
          </p:cNvSpPr>
          <p:nvPr/>
        </p:nvSpPr>
        <p:spPr bwMode="auto">
          <a:xfrm>
            <a:off x="4612640" y="1340768"/>
            <a:ext cx="0" cy="990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smtClean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45421" name="Line 17"/>
          <p:cNvSpPr>
            <a:spLocks noChangeShapeType="1"/>
          </p:cNvSpPr>
          <p:nvPr/>
        </p:nvSpPr>
        <p:spPr bwMode="auto">
          <a:xfrm>
            <a:off x="4622800" y="2420888"/>
            <a:ext cx="0" cy="838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smtClean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45422" name="Line 19"/>
          <p:cNvSpPr>
            <a:spLocks noChangeShapeType="1"/>
          </p:cNvSpPr>
          <p:nvPr/>
        </p:nvSpPr>
        <p:spPr bwMode="auto">
          <a:xfrm>
            <a:off x="4632960" y="3429000"/>
            <a:ext cx="0" cy="1828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smtClean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45423" name="Line 21"/>
          <p:cNvSpPr>
            <a:spLocks noChangeShapeType="1"/>
          </p:cNvSpPr>
          <p:nvPr/>
        </p:nvSpPr>
        <p:spPr bwMode="auto">
          <a:xfrm>
            <a:off x="4632960" y="5417006"/>
            <a:ext cx="0" cy="3810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smtClean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95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9" name="Picture 2" descr="CP2-100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2"/>
          <a:stretch/>
        </p:blipFill>
        <p:spPr bwMode="auto">
          <a:xfrm>
            <a:off x="1043608" y="1539899"/>
            <a:ext cx="6934200" cy="4484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460" name="Text Box 3"/>
              <p:cNvSpPr txBox="1">
                <a:spLocks noChangeArrowheads="1"/>
              </p:cNvSpPr>
              <p:nvPr/>
            </p:nvSpPr>
            <p:spPr bwMode="auto">
              <a:xfrm>
                <a:off x="0" y="-10160"/>
                <a:ext cx="7539372" cy="1323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Atmospheric structure depends on:</a:t>
                </a:r>
              </a:p>
              <a:p>
                <a:pPr eaLnBrk="1" hangingPunct="1"/>
                <a:r>
                  <a:rPr lang="en-US" altLang="en-US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4000" i="1" dirty="0" smtClean="0">
                        <a:solidFill>
                          <a:srgbClr val="660066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altLang="en-US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, solar radiation, gravity</a:t>
                </a:r>
              </a:p>
            </p:txBody>
          </p:sp>
        </mc:Choice>
        <mc:Fallback xmlns="">
          <p:sp>
            <p:nvSpPr>
              <p:cNvPr id="147460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-10160"/>
                <a:ext cx="7539372" cy="1323439"/>
              </a:xfrm>
              <a:prstGeom prst="rect">
                <a:avLst/>
              </a:prstGeom>
              <a:blipFill rotWithShape="1">
                <a:blip r:embed="rId4"/>
                <a:stretch>
                  <a:fillRect l="-2829" t="-8295" r="-1859" b="-188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461" name="Text Box 4"/>
          <p:cNvSpPr txBox="1">
            <a:spLocks noChangeArrowheads="1"/>
          </p:cNvSpPr>
          <p:nvPr/>
        </p:nvSpPr>
        <p:spPr bwMode="auto">
          <a:xfrm>
            <a:off x="179512" y="6218148"/>
            <a:ext cx="88472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cloud layers (water vapor) important factor in trapping heat</a:t>
            </a:r>
          </a:p>
        </p:txBody>
      </p:sp>
    </p:spTree>
    <p:extLst>
      <p:ext uri="{BB962C8B-B14F-4D97-AF65-F5344CB8AC3E}">
        <p14:creationId xmlns:p14="http://schemas.microsoft.com/office/powerpoint/2010/main" val="273250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Text Box 3"/>
          <p:cNvSpPr txBox="1">
            <a:spLocks noChangeArrowheads="1"/>
          </p:cNvSpPr>
          <p:nvPr/>
        </p:nvSpPr>
        <p:spPr bwMode="auto">
          <a:xfrm>
            <a:off x="0" y="0"/>
            <a:ext cx="3203848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  <a:cs typeface="Arial" pitchFamily="34" charset="0"/>
              </a:rPr>
              <a:t>Greenhouse                                       Effect</a:t>
            </a:r>
          </a:p>
          <a:p>
            <a:pPr eaLnBrk="1" hangingPunct="1">
              <a:spcBef>
                <a:spcPct val="50000"/>
              </a:spcBef>
            </a:pPr>
            <a:endParaRPr lang="en-US" altLang="en-US" dirty="0">
              <a:solidFill>
                <a:srgbClr val="008080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008080"/>
                </a:solidFill>
                <a:latin typeface="Calibri" panose="020F0502020204030204" pitchFamily="34" charset="0"/>
                <a:cs typeface="Arial" pitchFamily="34" charset="0"/>
              </a:rPr>
              <a:t>Earth’</a:t>
            </a:r>
            <a:r>
              <a:rPr lang="en-US" altLang="ja-JP" dirty="0" smtClean="0">
                <a:solidFill>
                  <a:srgbClr val="008080"/>
                </a:solidFill>
                <a:latin typeface="Calibri" panose="020F0502020204030204" pitchFamily="34" charset="0"/>
                <a:cs typeface="Arial" pitchFamily="34" charset="0"/>
              </a:rPr>
              <a:t>s atmosphere transparent to visible light  (from the Sun), which  heats the surface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008080"/>
                </a:solidFill>
                <a:latin typeface="Calibri" panose="020F0502020204030204" pitchFamily="34" charset="0"/>
                <a:cs typeface="Arial" pitchFamily="34" charset="0"/>
              </a:rPr>
              <a:t>S</a:t>
            </a:r>
            <a:r>
              <a:rPr lang="en-US" altLang="en-US" dirty="0" smtClean="0">
                <a:solidFill>
                  <a:srgbClr val="008080"/>
                </a:solidFill>
                <a:latin typeface="Calibri" panose="020F0502020204030204" pitchFamily="34" charset="0"/>
                <a:cs typeface="Arial" pitchFamily="34" charset="0"/>
              </a:rPr>
              <a:t>urface cools by emitting IR light</a:t>
            </a:r>
          </a:p>
        </p:txBody>
      </p:sp>
      <p:pic>
        <p:nvPicPr>
          <p:cNvPr id="149508" name="Picture 4" descr="greenhou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6"/>
          <a:stretch/>
        </p:blipFill>
        <p:spPr bwMode="auto">
          <a:xfrm>
            <a:off x="3280822" y="1"/>
            <a:ext cx="5863177" cy="443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509" name="TextBox 5"/>
              <p:cNvSpPr txBox="1">
                <a:spLocks noChangeArrowheads="1"/>
              </p:cNvSpPr>
              <p:nvPr/>
            </p:nvSpPr>
            <p:spPr bwMode="auto">
              <a:xfrm>
                <a:off x="0" y="4772178"/>
                <a:ext cx="8915400" cy="2185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dirty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>Earth</a:t>
                </a:r>
                <a:r>
                  <a:rPr lang="en-CA" altLang="en-US" dirty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>’</a:t>
                </a:r>
                <a:r>
                  <a:rPr lang="en-US" altLang="ja-JP" dirty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>s atmosphere not transparent to IR light:  CO</a:t>
                </a:r>
                <a:r>
                  <a:rPr lang="en-US" altLang="ja-JP" baseline="-25000" dirty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>2</a:t>
                </a:r>
                <a:r>
                  <a:rPr lang="en-US" altLang="ja-JP" dirty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> absorption in IR </a:t>
                </a:r>
                <a14:m>
                  <m:oMath xmlns:m="http://schemas.openxmlformats.org/officeDocument/2006/math">
                    <m:r>
                      <a:rPr lang="ja-JP" altLang="en-US" i="1" dirty="0" smtClean="0">
                        <a:solidFill>
                          <a:srgbClr val="008080"/>
                        </a:solidFill>
                        <a:latin typeface="Cambria Math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altLang="ja-JP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/>
                </a:r>
                <a:br>
                  <a:rPr lang="en-US" altLang="ja-JP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</a:br>
                <a:r>
                  <a:rPr lang="en-US" altLang="ja-JP" sz="2000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/>
                </a:r>
                <a:br>
                  <a:rPr lang="en-US" altLang="ja-JP" sz="2000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</a:br>
                <a:r>
                  <a:rPr lang="en-US" altLang="en-US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>Atmosphere heats up in order to balance incoming heat from sunlight</a:t>
                </a:r>
                <a:br>
                  <a:rPr lang="en-US" altLang="en-US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</a:br>
                <a:r>
                  <a:rPr lang="en-US" altLang="en-US" sz="2000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/>
                </a:r>
                <a:br>
                  <a:rPr lang="en-US" altLang="en-US" sz="2000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</a:br>
                <a:r>
                  <a:rPr lang="en-US" altLang="en-US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>Increasing the amount of atmospheric CO</a:t>
                </a:r>
                <a:r>
                  <a:rPr lang="en-US" altLang="en-US" baseline="-25000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>2</a:t>
                </a:r>
                <a:r>
                  <a:rPr lang="en-US" altLang="en-US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> will increase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08080"/>
                        </a:solidFill>
                        <a:latin typeface="Cambria Math"/>
                        <a:cs typeface="Arial" pitchFamily="34" charset="0"/>
                      </a:rPr>
                      <m:t>𝑇</m:t>
                    </m:r>
                  </m:oMath>
                </a14:m>
                <a:r>
                  <a:rPr lang="en-US" altLang="en-US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Arial" pitchFamily="34" charset="0"/>
                  </a:rPr>
                  <a:t> </a:t>
                </a:r>
              </a:p>
              <a:p>
                <a:pPr eaLnBrk="1" hangingPunct="1"/>
                <a:endParaRPr lang="en-US" altLang="en-US" dirty="0" smtClean="0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9509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772178"/>
                <a:ext cx="8915400" cy="2185214"/>
              </a:xfrm>
              <a:prstGeom prst="rect">
                <a:avLst/>
              </a:prstGeom>
              <a:blipFill rotWithShape="1">
                <a:blip r:embed="rId4"/>
                <a:stretch>
                  <a:fillRect l="-1025" t="-22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20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5" name="Picture 2" descr="CP2-102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"/>
          <a:stretch/>
        </p:blipFill>
        <p:spPr bwMode="auto">
          <a:xfrm>
            <a:off x="251520" y="2060848"/>
            <a:ext cx="8572500" cy="406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Text Box 3"/>
          <p:cNvSpPr txBox="1">
            <a:spLocks noChangeArrowheads="1"/>
          </p:cNvSpPr>
          <p:nvPr/>
        </p:nvSpPr>
        <p:spPr bwMode="auto">
          <a:xfrm>
            <a:off x="152400" y="44624"/>
            <a:ext cx="8991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36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Atmospheres lose mass by: </a:t>
            </a:r>
            <a:r>
              <a:rPr lang="en-US" altLang="en-US" sz="36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escape, solar wind, impacts, condensation, chemical reactions</a:t>
            </a:r>
          </a:p>
        </p:txBody>
      </p:sp>
    </p:spTree>
    <p:extLst>
      <p:ext uri="{BB962C8B-B14F-4D97-AF65-F5344CB8AC3E}">
        <p14:creationId xmlns:p14="http://schemas.microsoft.com/office/powerpoint/2010/main" val="178863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3" name="Picture 2" descr="CP2-102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" b="4478"/>
          <a:stretch/>
        </p:blipFill>
        <p:spPr bwMode="auto">
          <a:xfrm>
            <a:off x="1179376" y="1397171"/>
            <a:ext cx="6753944" cy="455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3604" name="Text Box 3"/>
              <p:cNvSpPr txBox="1">
                <a:spLocks noChangeArrowheads="1"/>
              </p:cNvSpPr>
              <p:nvPr/>
            </p:nvSpPr>
            <p:spPr bwMode="auto">
              <a:xfrm>
                <a:off x="76200" y="0"/>
                <a:ext cx="8528248" cy="1323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Gas temperature </a:t>
                </a:r>
                <a14:m>
                  <m:oMath xmlns:m="http://schemas.openxmlformats.org/officeDocument/2006/math">
                    <m:r>
                      <a:rPr lang="en-US" altLang="en-US" sz="4000" i="1" smtClean="0">
                        <a:solidFill>
                          <a:srgbClr val="660066"/>
                        </a:solidFill>
                        <a:latin typeface="Cambria Math"/>
                      </a:rPr>
                      <m:t>⇔</m:t>
                    </m:r>
                  </m:oMath>
                </a14:m>
                <a:r>
                  <a:rPr lang="en-US" altLang="en-US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 particle velocity, thus probability of escape </a:t>
                </a:r>
              </a:p>
            </p:txBody>
          </p:sp>
        </mc:Choice>
        <mc:Fallback xmlns="">
          <p:sp>
            <p:nvSpPr>
              <p:cNvPr id="15360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0"/>
                <a:ext cx="8528248" cy="1323439"/>
              </a:xfrm>
              <a:prstGeom prst="rect">
                <a:avLst/>
              </a:prstGeom>
              <a:blipFill rotWithShape="1">
                <a:blip r:embed="rId4"/>
                <a:stretch>
                  <a:fillRect l="-2575" t="-8295" b="-188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05" name="Text Box 4"/>
          <p:cNvSpPr txBox="1">
            <a:spLocks noChangeArrowheads="1"/>
          </p:cNvSpPr>
          <p:nvPr/>
        </p:nvSpPr>
        <p:spPr bwMode="auto">
          <a:xfrm>
            <a:off x="1763688" y="5949280"/>
            <a:ext cx="684076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in early SS, T&gt;&gt; than at present =&gt; major atmospheric loss for terrestrial bodies</a:t>
            </a:r>
          </a:p>
        </p:txBody>
      </p:sp>
    </p:spTree>
    <p:extLst>
      <p:ext uri="{BB962C8B-B14F-4D97-AF65-F5344CB8AC3E}">
        <p14:creationId xmlns:p14="http://schemas.microsoft.com/office/powerpoint/2010/main" val="428700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16024" y="-171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0" dirty="0" smtClean="0">
                <a:latin typeface="Calibri" panose="020F0502020204030204" pitchFamily="34" charset="0"/>
              </a:rPr>
              <a:t>Escape of Atmosphere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65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 bwMode="auto">
              <a:xfrm>
                <a:off x="-36512" y="1124744"/>
                <a:ext cx="4824536" cy="4953000"/>
              </a:xfrm>
              <a:noFill/>
              <a:ln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atmospheric gases can escape if they have low mass (like hydrogen or helium)</a:t>
                </a:r>
              </a:p>
              <a:p>
                <a:pPr eaLnBrk="1" hangingPunct="1"/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since </a:t>
                </a:r>
                <a:r>
                  <a:rPr lang="en-US" altLang="en-US" sz="2800" dirty="0" err="1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v</a:t>
                </a:r>
                <a:r>
                  <a:rPr lang="en-US" altLang="en-US" sz="2800" baseline="-25000" dirty="0" err="1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gas</a:t>
                </a: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 depends 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en-US" sz="2800" i="1" dirty="0" smtClean="0">
                            <a:solidFill>
                              <a:srgbClr val="008080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altLang="en-US" sz="2800" i="1" dirty="0" smtClean="0">
                            <a:solidFill>
                              <a:srgbClr val="008080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en-US" altLang="en-US" sz="2800" i="1" dirty="0" smtClean="0">
                            <a:solidFill>
                              <a:srgbClr val="00808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altLang="en-US" sz="2800" i="1" dirty="0" err="1" smtClean="0">
                            <a:solidFill>
                              <a:srgbClr val="008080"/>
                            </a:solidFill>
                            <a:latin typeface="Cambria Math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n-US" altLang="en-US" sz="2800" i="0" baseline="-25000" dirty="0" err="1" smtClean="0">
                            <a:solidFill>
                              <a:srgbClr val="008080"/>
                            </a:solidFill>
                            <a:latin typeface="Cambria Math"/>
                          </a:rPr>
                          <m:t>gas</m:t>
                        </m:r>
                      </m:e>
                    </m:rad>
                  </m:oMath>
                </a14:m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, higher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solidFill>
                          <a:srgbClr val="008080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 means escape more likely =&gt; higher mass gases can escape</a:t>
                </a:r>
              </a:p>
              <a:p>
                <a:pPr eaLnBrk="1" hangingPunct="1"/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to retain a gas of mass </a:t>
                </a:r>
                <a:r>
                  <a:rPr lang="en-US" altLang="en-US" sz="2800" i="1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m </a:t>
                </a: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(</a:t>
                </a:r>
                <a:r>
                  <a:rPr lang="en-US" altLang="en-US" sz="2800" dirty="0" err="1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amu</a:t>
                </a: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)</a:t>
                </a:r>
                <a:r>
                  <a:rPr lang="en-US" altLang="en-US" sz="2800" i="1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on a planet with mass </a:t>
                </a:r>
                <a:r>
                  <a:rPr lang="en-US" altLang="en-US" sz="2800" i="1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M </a:t>
                </a: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and radius </a:t>
                </a:r>
                <a:r>
                  <a:rPr lang="en-US" altLang="en-US" sz="2800" i="1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R </a:t>
                </a: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(in Earth units) the temperature </a:t>
                </a:r>
                <a:r>
                  <a:rPr lang="en-US" altLang="en-US" sz="2800" i="1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T </a:t>
                </a: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must be:</a:t>
                </a:r>
              </a:p>
              <a:p>
                <a:pPr eaLnBrk="1" hangingPunct="1">
                  <a:buFontTx/>
                  <a:buNone/>
                </a:pPr>
                <a:endParaRPr lang="en-US" altLang="en-US" dirty="0" smtClean="0">
                  <a:solidFill>
                    <a:srgbClr val="008080"/>
                  </a:solidFill>
                </a:endParaRPr>
              </a:p>
            </p:txBody>
          </p:sp>
        </mc:Choice>
        <mc:Fallback xmlns="">
          <p:sp>
            <p:nvSpPr>
              <p:cNvPr id="155652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 bwMode="auto">
              <a:xfrm>
                <a:off x="-36512" y="1124744"/>
                <a:ext cx="4824536" cy="4953000"/>
              </a:xfrm>
              <a:blipFill rotWithShape="1">
                <a:blip r:embed="rId4"/>
                <a:stretch>
                  <a:fillRect l="-2396" t="-1106" r="-1892" b="-13882"/>
                </a:stretch>
              </a:blipFill>
              <a:ln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7092" name="Group 4"/>
          <p:cNvGraphicFramePr>
            <a:graphicFrameLocks noGrp="1"/>
          </p:cNvGraphicFramePr>
          <p:nvPr>
            <p:ph sz="quarter" idx="2"/>
          </p:nvPr>
        </p:nvGraphicFramePr>
        <p:xfrm>
          <a:off x="4724400" y="1219200"/>
          <a:ext cx="4033838" cy="3514727"/>
        </p:xfrm>
        <a:graphic>
          <a:graphicData uri="http://schemas.openxmlformats.org/drawingml/2006/table">
            <a:tbl>
              <a:tblPr/>
              <a:tblGrid>
                <a:gridCol w="2017713"/>
                <a:gridCol w="2016125"/>
              </a:tblGrid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molecule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Mass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amu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hydrogen (H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helium (He)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methane (CH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4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ammonia (NH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4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nitrogen (N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oxygen (O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2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carbon dioxide (CO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5682" name="Object 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101756757"/>
              </p:ext>
            </p:extLst>
          </p:nvPr>
        </p:nvGraphicFramePr>
        <p:xfrm>
          <a:off x="5148064" y="5229200"/>
          <a:ext cx="2971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5" imgW="990600" imgH="393700" progId="Equation.3">
                  <p:embed/>
                </p:oleObj>
              </mc:Choice>
              <mc:Fallback>
                <p:oleObj name="Equation" r:id="rId5" imgW="990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229200"/>
                        <a:ext cx="2971800" cy="11811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881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9" name="Picture 2" descr="CP2-13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5" r="3105" b="3913"/>
          <a:stretch/>
        </p:blipFill>
        <p:spPr bwMode="auto">
          <a:xfrm>
            <a:off x="3276600" y="1143001"/>
            <a:ext cx="5562600" cy="501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7700" name="Text Box 3"/>
              <p:cNvSpPr txBox="1">
                <a:spLocks noChangeArrowheads="1"/>
              </p:cNvSpPr>
              <p:nvPr/>
            </p:nvSpPr>
            <p:spPr bwMode="auto">
              <a:xfrm>
                <a:off x="76799" y="44624"/>
                <a:ext cx="874848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CO</a:t>
                </a:r>
                <a:r>
                  <a:rPr lang="en-US" altLang="en-US" sz="4000" baseline="-25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2</a:t>
                </a:r>
                <a:r>
                  <a:rPr lang="en-US" altLang="en-US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 cycle </a:t>
                </a:r>
                <a14:m>
                  <m:oMath xmlns:m="http://schemas.openxmlformats.org/officeDocument/2006/math">
                    <m:r>
                      <a:rPr lang="en-US" altLang="en-US" sz="4000" i="1" smtClean="0">
                        <a:solidFill>
                          <a:srgbClr val="660066"/>
                        </a:solidFill>
                        <a:latin typeface="Cambria Math"/>
                      </a:rPr>
                      <m:t>⇒</m:t>
                    </m:r>
                  </m:oMath>
                </a14:m>
                <a:r>
                  <a:rPr lang="en-US" altLang="en-US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 atmospheric </a:t>
                </a:r>
                <a:r>
                  <a:rPr lang="en-US" altLang="en-US" sz="4000" dirty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CO</a:t>
                </a:r>
                <a:r>
                  <a:rPr lang="en-US" altLang="en-US" sz="4000" baseline="-25000" dirty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2 </a:t>
                </a:r>
                <a:r>
                  <a:rPr lang="en-US" altLang="en-US" sz="4000" baseline="-25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4000" dirty="0" smtClean="0">
                    <a:solidFill>
                      <a:srgbClr val="660066"/>
                    </a:solidFill>
                    <a:latin typeface="Calibri" panose="020F0502020204030204" pitchFamily="34" charset="0"/>
                  </a:rPr>
                  <a:t>abundance</a:t>
                </a:r>
              </a:p>
            </p:txBody>
          </p:sp>
        </mc:Choice>
        <mc:Fallback xmlns="">
          <p:sp>
            <p:nvSpPr>
              <p:cNvPr id="157700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99" y="44624"/>
                <a:ext cx="8748485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2509" t="-15517" r="-1533" b="-362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701" name="Text Box 4"/>
          <p:cNvSpPr txBox="1">
            <a:spLocks noChangeArrowheads="1"/>
          </p:cNvSpPr>
          <p:nvPr/>
        </p:nvSpPr>
        <p:spPr bwMode="auto">
          <a:xfrm>
            <a:off x="136525" y="1565275"/>
            <a:ext cx="291147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atmosphere </a:t>
            </a: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ocean </a:t>
            </a: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 rocks </a:t>
            </a: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</a:rPr>
              <a:t> atmosphere</a:t>
            </a:r>
          </a:p>
        </p:txBody>
      </p:sp>
      <p:sp>
        <p:nvSpPr>
          <p:cNvPr id="157702" name="Text Box 5"/>
          <p:cNvSpPr txBox="1">
            <a:spLocks noChangeArrowheads="1"/>
          </p:cNvSpPr>
          <p:nvPr/>
        </p:nvSpPr>
        <p:spPr bwMode="auto">
          <a:xfrm>
            <a:off x="122605" y="3645024"/>
            <a:ext cx="3124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atmospheric CO</a:t>
            </a:r>
            <a:r>
              <a:rPr lang="en-US" altLang="en-US" sz="2800" baseline="-250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 low on Earth because most is bound up in crustal rocks</a:t>
            </a:r>
          </a:p>
        </p:txBody>
      </p:sp>
    </p:spTree>
    <p:extLst>
      <p:ext uri="{BB962C8B-B14F-4D97-AF65-F5344CB8AC3E}">
        <p14:creationId xmlns:p14="http://schemas.microsoft.com/office/powerpoint/2010/main" val="269034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5" name="Picture 3" descr="10-34_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15"/>
          <a:stretch/>
        </p:blipFill>
        <p:spPr bwMode="auto">
          <a:xfrm>
            <a:off x="323528" y="1535152"/>
            <a:ext cx="8486775" cy="36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1043608" y="10160"/>
            <a:ext cx="75596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CO</a:t>
            </a:r>
            <a:r>
              <a:rPr lang="en-US" altLang="en-US" sz="4000" baseline="-25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 cycle acts as a thermostat for Earth through negative 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797" name="Text Box 5"/>
              <p:cNvSpPr txBox="1">
                <a:spLocks noChangeArrowheads="1"/>
              </p:cNvSpPr>
              <p:nvPr/>
            </p:nvSpPr>
            <p:spPr bwMode="auto">
              <a:xfrm>
                <a:off x="395536" y="5532438"/>
                <a:ext cx="8588057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>
                  <a:buFontTx/>
                  <a:buChar char="•"/>
                </a:pP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 when atmospheric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solidFill>
                          <a:srgbClr val="008080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 is cool, less precipitation =&gt; CO</a:t>
                </a:r>
                <a:r>
                  <a:rPr lang="en-US" altLang="en-US" sz="2800" baseline="-250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2</a:t>
                </a: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Times New Roman" pitchFamily="18" charset="0"/>
                  </a:rPr>
                  <a:t>↑</a:t>
                </a:r>
              </a:p>
              <a:p>
                <a:pPr eaLnBrk="1" hangingPunct="1">
                  <a:buFontTx/>
                  <a:buChar char="•"/>
                </a:pP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Times New Roman" pitchFamily="18" charset="0"/>
                  </a:rPr>
                  <a:t> when hot, more precipitation =&gt; atmospheric CO</a:t>
                </a:r>
                <a:r>
                  <a:rPr lang="en-US" altLang="en-US" sz="2800" baseline="-25000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Times New Roman" pitchFamily="18" charset="0"/>
                  </a:rPr>
                  <a:t>2</a:t>
                </a:r>
                <a:r>
                  <a:rPr lang="en-US" altLang="en-US" sz="2800" dirty="0" smtClean="0">
                    <a:solidFill>
                      <a:srgbClr val="008080"/>
                    </a:solidFill>
                    <a:latin typeface="Calibri" panose="020F0502020204030204" pitchFamily="34" charset="0"/>
                    <a:cs typeface="Times New Roman" pitchFamily="18" charset="0"/>
                  </a:rPr>
                  <a:t> ↓</a:t>
                </a:r>
              </a:p>
            </p:txBody>
          </p:sp>
        </mc:Choice>
        <mc:Fallback xmlns="">
          <p:sp>
            <p:nvSpPr>
              <p:cNvPr id="16179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5532438"/>
                <a:ext cx="8588057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1490" t="-6410" r="-426" b="-179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68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827584" y="44624"/>
            <a:ext cx="75596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Historical correlation between CO</a:t>
            </a:r>
            <a:r>
              <a:rPr lang="en-US" altLang="en-US" sz="4000" baseline="-25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 levels and average temperature</a:t>
            </a:r>
          </a:p>
        </p:txBody>
      </p:sp>
      <p:pic>
        <p:nvPicPr>
          <p:cNvPr id="643074" name="Picture 2" descr="http://www.johnenglander.net/sites/default/files/images/CO2-Temperature%20420%20ky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5" y="1484784"/>
            <a:ext cx="8324492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763688" y="1671484"/>
            <a:ext cx="3952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since industrial revolution</a:t>
            </a:r>
            <a:endParaRPr lang="en-US" altLang="en-US" sz="2800" dirty="0" smtClean="0">
              <a:solidFill>
                <a:srgbClr val="FF0000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652120" y="1962418"/>
            <a:ext cx="2016224" cy="3864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7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5" name="Picture 4" descr="10-20_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9" b="12563"/>
          <a:stretch/>
        </p:blipFill>
        <p:spPr bwMode="auto">
          <a:xfrm>
            <a:off x="182780" y="1844824"/>
            <a:ext cx="8792489" cy="371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6" name="Text Box 5"/>
          <p:cNvSpPr txBox="1">
            <a:spLocks noChangeArrowheads="1"/>
          </p:cNvSpPr>
          <p:nvPr/>
        </p:nvSpPr>
        <p:spPr bwMode="auto">
          <a:xfrm>
            <a:off x="1010325" y="12601"/>
            <a:ext cx="7239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Atmospheres </a:t>
            </a:r>
            <a:r>
              <a:rPr lang="en-US" altLang="en-US" sz="4000" u="sng" dirty="0" smtClean="0">
                <a:solidFill>
                  <a:srgbClr val="660066"/>
                </a:solidFill>
                <a:latin typeface="Calibri" panose="020F0502020204030204" pitchFamily="34" charset="0"/>
              </a:rPr>
              <a:t>gain</a:t>
            </a:r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 gas due to: outgassing, evaporation, impacts</a:t>
            </a:r>
          </a:p>
        </p:txBody>
      </p:sp>
    </p:spTree>
    <p:extLst>
      <p:ext uri="{BB962C8B-B14F-4D97-AF65-F5344CB8AC3E}">
        <p14:creationId xmlns:p14="http://schemas.microsoft.com/office/powerpoint/2010/main" val="1162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-77688"/>
            <a:ext cx="5105400" cy="9144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Major Planets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38523" y="836712"/>
            <a:ext cx="6929821" cy="5442168"/>
            <a:chOff x="467544" y="836712"/>
            <a:chExt cx="6929821" cy="5442168"/>
          </a:xfrm>
        </p:grpSpPr>
        <p:pic>
          <p:nvPicPr>
            <p:cNvPr id="10" name="Picture 2" descr="http://www.solarviews.com/huge/vss/VSS0010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47"/>
            <a:stretch/>
          </p:blipFill>
          <p:spPr bwMode="auto">
            <a:xfrm>
              <a:off x="467544" y="836712"/>
              <a:ext cx="6929821" cy="309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0786" name="Picture 2" descr="http://www.solarviews.com/huge/vss/VSS0010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12444"/>
            <a:stretch/>
          </p:blipFill>
          <p:spPr bwMode="auto">
            <a:xfrm>
              <a:off x="476711" y="3531344"/>
              <a:ext cx="6905287" cy="2747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635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3" name="Picture 2" descr="10-13_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55"/>
          <a:stretch/>
        </p:blipFill>
        <p:spPr bwMode="auto">
          <a:xfrm>
            <a:off x="3779912" y="620688"/>
            <a:ext cx="5353641" cy="5504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4" name="Text Box 3"/>
          <p:cNvSpPr txBox="1">
            <a:spLocks noChangeArrowheads="1"/>
          </p:cNvSpPr>
          <p:nvPr/>
        </p:nvSpPr>
        <p:spPr bwMode="auto">
          <a:xfrm>
            <a:off x="35496" y="492343"/>
            <a:ext cx="3744416" cy="581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Atmospheric heating:</a:t>
            </a:r>
          </a:p>
          <a:p>
            <a:pPr eaLnBrk="1" hangingPunct="1"/>
            <a:endParaRPr lang="en-US" altLang="en-US" sz="4000" dirty="0" smtClean="0">
              <a:solidFill>
                <a:srgbClr val="660066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006666"/>
              </a:buClr>
              <a:buFontTx/>
              <a:buChar char="•"/>
            </a:pPr>
            <a:r>
              <a:rPr lang="en-US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>
                <a:solidFill>
                  <a:srgbClr val="006666"/>
                </a:solidFill>
                <a:latin typeface="Calibri" panose="020F0502020204030204" pitchFamily="34" charset="0"/>
              </a:rPr>
              <a:t>creates a circulation cell in each hemisphere</a:t>
            </a:r>
          </a:p>
          <a:p>
            <a:pPr eaLnBrk="1" hangingPunct="1">
              <a:buClr>
                <a:srgbClr val="006666"/>
              </a:buClr>
              <a:buFontTx/>
              <a:buChar char="•"/>
            </a:pPr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 warm </a:t>
            </a:r>
            <a:r>
              <a:rPr lang="en-US" altLang="en-US" sz="2800" dirty="0">
                <a:solidFill>
                  <a:srgbClr val="006666"/>
                </a:solidFill>
                <a:latin typeface="Calibri" panose="020F0502020204030204" pitchFamily="34" charset="0"/>
              </a:rPr>
              <a:t>air rises near equator and cools as it moves toward the poles</a:t>
            </a:r>
          </a:p>
          <a:p>
            <a:pPr eaLnBrk="1" hangingPunct="1">
              <a:buClr>
                <a:srgbClr val="006666"/>
              </a:buClr>
              <a:buFontTx/>
              <a:buChar char="•"/>
            </a:pPr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 cool air falls near poles and warms as it moves toward the equator </a:t>
            </a:r>
          </a:p>
        </p:txBody>
      </p:sp>
    </p:spTree>
    <p:extLst>
      <p:ext uri="{BB962C8B-B14F-4D97-AF65-F5344CB8AC3E}">
        <p14:creationId xmlns:p14="http://schemas.microsoft.com/office/powerpoint/2010/main" val="5557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5495" y="30098"/>
            <a:ext cx="4320479" cy="630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Earth’s Rotation:</a:t>
            </a:r>
          </a:p>
          <a:p>
            <a:pPr eaLnBrk="1" hangingPunct="1"/>
            <a:endParaRPr lang="en-US" altLang="en-US" sz="2800" dirty="0" smtClean="0">
              <a:solidFill>
                <a:srgbClr val="660066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006666"/>
              </a:buClr>
              <a:buFontTx/>
              <a:buChar char="•"/>
            </a:pPr>
            <a:r>
              <a:rPr lang="en-US" altLang="en-US" sz="28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also affects atmospheric circulation through the “</a:t>
            </a:r>
            <a:r>
              <a:rPr lang="en-US" altLang="en-US" sz="2800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Coriolis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effect”</a:t>
            </a:r>
            <a:endParaRPr lang="en-US" altLang="en-US" sz="2800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>
              <a:buClr>
                <a:srgbClr val="006666"/>
              </a:buClr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in </a:t>
            </a:r>
            <a:r>
              <a:rPr lang="en-US" altLang="en-US" sz="2800" dirty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a rotating frame, objects do not move in straight </a:t>
            </a:r>
            <a:r>
              <a:rPr lang="en-US" altLang="en-US" sz="2800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lines</a:t>
            </a:r>
          </a:p>
          <a:p>
            <a:pPr eaLnBrk="1" hangingPunct="1">
              <a:buClr>
                <a:srgbClr val="006666"/>
              </a:buClr>
              <a:buFontTx/>
              <a:buChar char="•"/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 on the rotating Earth, horizontally-moving </a:t>
            </a:r>
            <a:r>
              <a:rPr lang="en-US" altLang="en-US" sz="2800" dirty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air 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deviates </a:t>
            </a:r>
            <a:r>
              <a:rPr lang="en-US" altLang="en-US" sz="2800" dirty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to the right in the Northern 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Hemisphere, left in the Southern Hemisphere</a:t>
            </a:r>
          </a:p>
          <a:p>
            <a:pPr eaLnBrk="1" hangingPunct="1">
              <a:buClr>
                <a:srgbClr val="006666"/>
              </a:buClr>
              <a:buFontTx/>
              <a:buChar char="•"/>
            </a:pPr>
            <a:endParaRPr lang="en-US" altLang="en-US" sz="2800" dirty="0" smtClean="0">
              <a:solidFill>
                <a:srgbClr val="006666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171011" name="Picture 2" descr="CP2-10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5"/>
          <a:stretch/>
        </p:blipFill>
        <p:spPr bwMode="auto">
          <a:xfrm>
            <a:off x="4355976" y="75104"/>
            <a:ext cx="4683883" cy="316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86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5" y="3300464"/>
            <a:ext cx="4683883" cy="35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82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9" name="Picture 2" descr="CP2-10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" b="3975"/>
          <a:stretch/>
        </p:blipFill>
        <p:spPr bwMode="auto">
          <a:xfrm>
            <a:off x="4572000" y="692696"/>
            <a:ext cx="447040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Text Box 3"/>
          <p:cNvSpPr txBox="1">
            <a:spLocks noChangeArrowheads="1"/>
          </p:cNvSpPr>
          <p:nvPr/>
        </p:nvSpPr>
        <p:spPr bwMode="auto">
          <a:xfrm>
            <a:off x="179512" y="611456"/>
            <a:ext cx="4032448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000" dirty="0" err="1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Coriolis</a:t>
            </a:r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 effect causes circulation: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  <a:cs typeface="Arial" pitchFamily="34" charset="0"/>
              </a:rPr>
              <a:t> Low-pressure regions (L) draw in air from surroundings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 smtClean="0">
                <a:solidFill>
                  <a:srgbClr val="008080"/>
                </a:solidFill>
                <a:latin typeface="Calibri" panose="020F0502020204030204" pitchFamily="34" charset="0"/>
                <a:cs typeface="Arial" pitchFamily="34" charset="0"/>
              </a:rPr>
              <a:t> </a:t>
            </a:r>
            <a:r>
              <a:rPr lang="en-CA" altLang="en-US" sz="2800" dirty="0" smtClean="0">
                <a:solidFill>
                  <a:srgbClr val="008080"/>
                </a:solidFill>
                <a:latin typeface="Calibri" panose="020F0502020204030204" pitchFamily="34" charset="0"/>
                <a:cs typeface="Arial" pitchFamily="34" charset="0"/>
              </a:rPr>
              <a:t>This horizontally-moving air is deflected into circular flows (CCW in North, CW in South)</a:t>
            </a:r>
            <a:endParaRPr lang="en-US" altLang="en-US" sz="2800" dirty="0" smtClean="0">
              <a:solidFill>
                <a:srgbClr val="008080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pic>
        <p:nvPicPr>
          <p:cNvPr id="49664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30" y="4653136"/>
            <a:ext cx="3129722" cy="206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15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0" name="Text Box 3"/>
          <p:cNvSpPr txBox="1">
            <a:spLocks noChangeArrowheads="1"/>
          </p:cNvSpPr>
          <p:nvPr/>
        </p:nvSpPr>
        <p:spPr bwMode="auto">
          <a:xfrm>
            <a:off x="179512" y="611456"/>
            <a:ext cx="4032448" cy="437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000" dirty="0" err="1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Coriolis</a:t>
            </a:r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 effect causes circulation cells to divide:</a:t>
            </a:r>
          </a:p>
          <a:p>
            <a:pPr eaLnBrk="1" hangingPunct="1">
              <a:spcBef>
                <a:spcPct val="50000"/>
              </a:spcBef>
            </a:pPr>
            <a:endParaRPr lang="en-US" altLang="en-US" sz="1200" dirty="0" smtClean="0">
              <a:solidFill>
                <a:srgbClr val="7030A0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 on </a:t>
            </a:r>
            <a:r>
              <a:rPr lang="en-US" altLang="en-US" sz="2800" dirty="0">
                <a:solidFill>
                  <a:srgbClr val="006666"/>
                </a:solidFill>
                <a:latin typeface="Calibri" panose="020F0502020204030204" pitchFamily="34" charset="0"/>
              </a:rPr>
              <a:t>Earth there are three cells per hemisphere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 gas </a:t>
            </a:r>
            <a:r>
              <a:rPr lang="en-US" altLang="en-US" sz="2800" dirty="0">
                <a:solidFill>
                  <a:srgbClr val="006666"/>
                </a:solidFill>
                <a:latin typeface="Calibri" panose="020F0502020204030204" pitchFamily="34" charset="0"/>
              </a:rPr>
              <a:t>giant planets also show cells, some have </a:t>
            </a:r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more or less than Earth</a:t>
            </a:r>
            <a:endParaRPr lang="en-US" altLang="en-US" sz="2800" dirty="0">
              <a:solidFill>
                <a:srgbClr val="006666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2" descr="10-16_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7" t="-2353" r="2057" b="13209"/>
          <a:stretch/>
        </p:blipFill>
        <p:spPr bwMode="auto">
          <a:xfrm>
            <a:off x="4065845" y="332656"/>
            <a:ext cx="4987801" cy="553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5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0" name="Text Box 3"/>
          <p:cNvSpPr txBox="1">
            <a:spLocks noChangeArrowheads="1"/>
          </p:cNvSpPr>
          <p:nvPr/>
        </p:nvSpPr>
        <p:spPr bwMode="auto">
          <a:xfrm>
            <a:off x="179512" y="611456"/>
            <a:ext cx="4032448" cy="437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000" dirty="0" err="1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Coriolis</a:t>
            </a:r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 effect causes circulation cells to divide:</a:t>
            </a:r>
          </a:p>
          <a:p>
            <a:pPr eaLnBrk="1" hangingPunct="1">
              <a:spcBef>
                <a:spcPct val="50000"/>
              </a:spcBef>
            </a:pPr>
            <a:endParaRPr lang="en-US" altLang="en-US" sz="1200" dirty="0" smtClean="0">
              <a:solidFill>
                <a:srgbClr val="7030A0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 on </a:t>
            </a:r>
            <a:r>
              <a:rPr lang="en-US" altLang="en-US" sz="2800" dirty="0">
                <a:solidFill>
                  <a:srgbClr val="006666"/>
                </a:solidFill>
                <a:latin typeface="Calibri" panose="020F0502020204030204" pitchFamily="34" charset="0"/>
              </a:rPr>
              <a:t>Earth there are three cells per hemisphere</a:t>
            </a:r>
          </a:p>
          <a:p>
            <a:pPr eaLnBrk="1" hangingPunct="1">
              <a:buFontTx/>
              <a:buChar char="•"/>
            </a:pPr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 gas </a:t>
            </a:r>
            <a:r>
              <a:rPr lang="en-US" altLang="en-US" sz="2800" dirty="0">
                <a:solidFill>
                  <a:srgbClr val="006666"/>
                </a:solidFill>
                <a:latin typeface="Calibri" panose="020F0502020204030204" pitchFamily="34" charset="0"/>
              </a:rPr>
              <a:t>giant planets also show cells, some have </a:t>
            </a:r>
            <a:r>
              <a:rPr lang="en-US" altLang="en-US" sz="2800" dirty="0" smtClean="0">
                <a:solidFill>
                  <a:srgbClr val="006666"/>
                </a:solidFill>
                <a:latin typeface="Calibri" panose="020F0502020204030204" pitchFamily="34" charset="0"/>
              </a:rPr>
              <a:t>more or less than Earth</a:t>
            </a:r>
            <a:endParaRPr lang="en-US" altLang="en-US" sz="2800" dirty="0">
              <a:solidFill>
                <a:srgbClr val="006666"/>
              </a:solidFill>
              <a:latin typeface="Calibri" panose="020F0502020204030204" pitchFamily="34" charset="0"/>
            </a:endParaRPr>
          </a:p>
        </p:txBody>
      </p:sp>
      <p:pic>
        <p:nvPicPr>
          <p:cNvPr id="651266" name="Picture 2" descr="http://www.nasa.gov/centers/goddard/images/content/384952main_WINDS_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961035"/>
            <a:ext cx="4913694" cy="490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2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07504" y="-15190"/>
            <a:ext cx="7920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Terrestrial Planets—Comparison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5"/>
              <p:cNvSpPr txBox="1">
                <a:spLocks noChangeArrowheads="1"/>
              </p:cNvSpPr>
              <p:nvPr/>
            </p:nvSpPr>
            <p:spPr bwMode="auto">
              <a:xfrm>
                <a:off x="5583458" y="1196752"/>
                <a:ext cx="2424318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CA" altLang="en-US" sz="2800" b="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“Face on Mars”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CA" altLang="en-US" sz="2800" b="0" i="1" smtClean="0">
                        <a:solidFill>
                          <a:srgbClr val="009999"/>
                        </a:solidFill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←</m:t>
                    </m:r>
                  </m:oMath>
                </a14:m>
                <a:r>
                  <a:rPr lang="en-CA" altLang="en-US" sz="2800" b="0" dirty="0" smtClean="0">
                    <a:solidFill>
                      <a:srgbClr val="009999"/>
                    </a:solidFill>
                    <a:latin typeface="Calibri" panose="020F0502020204030204" pitchFamily="34" charset="0"/>
                    <a:sym typeface="Wingdings" panose="05000000000000000000" pitchFamily="2" charset="2"/>
                  </a:rPr>
                  <a:t>  Viking</a:t>
                </a:r>
              </a:p>
              <a:p>
                <a:pPr eaLnBrk="1" hangingPunct="1"/>
                <a:r>
                  <a:rPr lang="en-CA" altLang="en-US" sz="2800" b="0" dirty="0" smtClean="0">
                    <a:solidFill>
                      <a:srgbClr val="009999"/>
                    </a:solidFill>
                    <a:latin typeface="Calibri" panose="020F0502020204030204" pitchFamily="34" charset="0"/>
                    <a:sym typeface="Wingdings" panose="05000000000000000000" pitchFamily="2" charset="2"/>
                  </a:rPr>
                  <a:t>Mars Express </a:t>
                </a:r>
                <a14:m>
                  <m:oMath xmlns:m="http://schemas.openxmlformats.org/officeDocument/2006/math">
                    <m:r>
                      <a:rPr lang="en-CA" altLang="en-US" sz="2800" b="0" i="1" smtClean="0">
                        <a:solidFill>
                          <a:srgbClr val="009999"/>
                        </a:solidFill>
                        <a:latin typeface="Cambria Math"/>
                        <a:ea typeface="Cambria Math"/>
                        <a:sym typeface="Wingdings" panose="05000000000000000000" pitchFamily="2" charset="2"/>
                      </a:rPr>
                      <m:t>↓</m:t>
                    </m:r>
                  </m:oMath>
                </a14:m>
                <a:endParaRPr lang="en-US" altLang="en-US" sz="2800" b="0" dirty="0" smtClean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3458" y="1196752"/>
                <a:ext cx="2424318" cy="1384995"/>
              </a:xfrm>
              <a:prstGeom prst="rect">
                <a:avLst/>
              </a:prstGeom>
              <a:blipFill rotWithShape="1">
                <a:blip r:embed="rId3"/>
                <a:stretch>
                  <a:fillRect l="-5276" t="-3947" r="-3769" b="-114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face2_marsexpress_0925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40968"/>
            <a:ext cx="529509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76" y="908721"/>
            <a:ext cx="4496648" cy="304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98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07504" y="-15190"/>
            <a:ext cx="7920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  <a:cs typeface="Arial" pitchFamily="34" charset="0"/>
              </a:rPr>
              <a:t>Terrestrial Planets—Comparison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79512" y="896521"/>
            <a:ext cx="8424936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Interiors</a:t>
            </a:r>
            <a:r>
              <a:rPr lang="en-CA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, atmospheres, surfaces of…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Mercury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Mars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Venus</a:t>
            </a:r>
          </a:p>
          <a:p>
            <a:pPr marL="457200" indent="-457200" eaLnBrk="1" hangingPunct="1">
              <a:buFont typeface="Wingdings" panose="05000000000000000000" pitchFamily="2" charset="2"/>
              <a:buChar char="ü"/>
            </a:pP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Moon</a:t>
            </a:r>
            <a:endParaRPr lang="en-CA" altLang="en-US" sz="2800" b="0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endParaRPr lang="en-CA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CA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S</a:t>
            </a:r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ummary </a:t>
            </a:r>
            <a:r>
              <a:rPr lang="en-CA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and overview of all 5 terrestrial bodies</a:t>
            </a:r>
          </a:p>
        </p:txBody>
      </p:sp>
    </p:spTree>
    <p:extLst>
      <p:ext uri="{BB962C8B-B14F-4D97-AF65-F5344CB8AC3E}">
        <p14:creationId xmlns:p14="http://schemas.microsoft.com/office/powerpoint/2010/main" val="25192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735888" cy="9906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Terrestrial Planets</a:t>
            </a:r>
            <a:br>
              <a:rPr lang="en-US" altLang="en-US" sz="4000" dirty="0" smtClean="0">
                <a:latin typeface="Calibri" panose="020F0502020204030204" pitchFamily="34" charset="0"/>
              </a:rPr>
            </a:br>
            <a:r>
              <a:rPr lang="en-US" altLang="en-US" sz="4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…properties in </a:t>
            </a:r>
            <a:r>
              <a:rPr lang="en-CA" altLang="en-US" sz="4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4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Earth units”</a:t>
            </a:r>
            <a:endParaRPr lang="en-US" altLang="en-US" sz="40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03176" y="5530552"/>
            <a:ext cx="6553200" cy="1066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What are the differences and similarities  between the </a:t>
            </a:r>
            <a:r>
              <a:rPr lang="en-CA" altLang="en-US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dirty="0" smtClean="0">
                <a:solidFill>
                  <a:srgbClr val="7030A0"/>
                </a:solidFill>
                <a:latin typeface="Calibri" panose="020F0502020204030204" pitchFamily="34" charset="0"/>
              </a:rPr>
              <a:t>Terrestrial Planets”?  Why?</a:t>
            </a:r>
            <a:endParaRPr lang="en-US" altLang="en-US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5001" name="Group 18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5423765"/>
              </p:ext>
            </p:extLst>
          </p:nvPr>
        </p:nvGraphicFramePr>
        <p:xfrm>
          <a:off x="179512" y="1655735"/>
          <a:ext cx="8784976" cy="3573465"/>
        </p:xfrm>
        <a:graphic>
          <a:graphicData uri="http://schemas.openxmlformats.org/drawingml/2006/table">
            <a:tbl>
              <a:tblPr/>
              <a:tblGrid>
                <a:gridCol w="1440160"/>
                <a:gridCol w="1152228"/>
                <a:gridCol w="1187450"/>
                <a:gridCol w="1260722"/>
                <a:gridCol w="1296144"/>
                <a:gridCol w="1224136"/>
                <a:gridCol w="1224136"/>
              </a:tblGrid>
              <a:tr h="6400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Body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Radius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Mass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density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Atmos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.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B Field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Moons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Arial" charset="0"/>
                        <a:cs typeface="Arial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Mercury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0.382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0.055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0.984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Weak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Venus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0.949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0.815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0.951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7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Earth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1.0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1.0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1.0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Moon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0.272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0.012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0.605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7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Mars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0.533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0.107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0.711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Weak?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999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4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204192" y="-90264"/>
            <a:ext cx="60960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Mercury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1520" y="908720"/>
                <a:ext cx="8568952" cy="468052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least well observed of the 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“</a:t>
                </a:r>
                <a:r>
                  <a:rPr lang="en-US" altLang="ja-JP" dirty="0" smtClean="0">
                    <a:latin typeface="Calibri" panose="020F0502020204030204" pitchFamily="34" charset="0"/>
                  </a:rPr>
                  <a:t>five”</a:t>
                </a:r>
              </a:p>
              <a:p>
                <a:pPr lvl="1"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images only from Mariner 10 (1974)</a:t>
                </a:r>
              </a:p>
              <a:p>
                <a:pPr lvl="1"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…until Messenger mission (2011)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surface is heavily cratered, has a large impact feature (the </a:t>
                </a:r>
                <a:r>
                  <a:rPr lang="ja-JP" altLang="en-US" dirty="0" smtClean="0">
                    <a:latin typeface="Calibri" panose="020F0502020204030204" pitchFamily="34" charset="0"/>
                  </a:rPr>
                  <a:t>“</a:t>
                </a:r>
                <a:r>
                  <a:rPr lang="en-US" altLang="ja-JP" dirty="0" err="1" smtClean="0">
                    <a:latin typeface="Calibri" panose="020F0502020204030204" pitchFamily="34" charset="0"/>
                  </a:rPr>
                  <a:t>Caloris</a:t>
                </a:r>
                <a:r>
                  <a:rPr lang="en-US" altLang="ja-JP" dirty="0" smtClean="0">
                    <a:latin typeface="Calibri" panose="020F0502020204030204" pitchFamily="34" charset="0"/>
                  </a:rPr>
                  <a:t> Basin</a:t>
                </a:r>
                <a:r>
                  <a:rPr lang="ja-JP" altLang="en-US" dirty="0" smtClean="0">
                    <a:latin typeface="Calibri" panose="020F0502020204030204" pitchFamily="34" charset="0"/>
                  </a:rPr>
                  <a:t>”</a:t>
                </a:r>
                <a:r>
                  <a:rPr lang="en-US" altLang="ja-JP" dirty="0" smtClean="0">
                    <a:latin typeface="Calibri" panose="020F0502020204030204" pitchFamily="34" charset="0"/>
                  </a:rPr>
                  <a:t>)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surface also shows cracks, ridges, scarps, evidence of lava flow….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relatively high density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core is large and iron rich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(weak) magnetic field is a puzzle </a:t>
                </a:r>
              </a:p>
            </p:txBody>
          </p:sp>
        </mc:Choice>
        <mc:Fallback xmlns="">
          <p:sp>
            <p:nvSpPr>
              <p:cNvPr id="7987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1520" y="908720"/>
                <a:ext cx="8568952" cy="4680520"/>
              </a:xfrm>
              <a:blipFill rotWithShape="1">
                <a:blip r:embed="rId3"/>
                <a:stretch>
                  <a:fillRect l="-1209" t="-11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0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Box 4"/>
          <p:cNvSpPr txBox="1">
            <a:spLocks noChangeArrowheads="1"/>
          </p:cNvSpPr>
          <p:nvPr/>
        </p:nvSpPr>
        <p:spPr bwMode="auto">
          <a:xfrm>
            <a:off x="35496" y="-27384"/>
            <a:ext cx="89646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660066"/>
                </a:solidFill>
                <a:latin typeface="Calibri" panose="020F0502020204030204" pitchFamily="34" charset="0"/>
              </a:rPr>
              <a:t>High quality data from Messenger…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8" y="758061"/>
            <a:ext cx="9141544" cy="60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17999" r="6701" b="16663"/>
          <a:stretch/>
        </p:blipFill>
        <p:spPr bwMode="auto">
          <a:xfrm>
            <a:off x="5364088" y="4905430"/>
            <a:ext cx="3767088" cy="194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38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>
          <a:xfrm>
            <a:off x="257944" y="-99392"/>
            <a:ext cx="8202488" cy="1143000"/>
          </a:xfrm>
        </p:spPr>
        <p:txBody>
          <a:bodyPr/>
          <a:lstStyle/>
          <a:p>
            <a:pPr eaLnBrk="1" hangingPunct="1"/>
            <a:r>
              <a:rPr lang="en-US" altLang="en-US" sz="4000" b="0" dirty="0" smtClean="0">
                <a:latin typeface="Calibri" panose="020F0502020204030204" pitchFamily="34" charset="0"/>
              </a:rPr>
              <a:t>Orbital Properties of the Major Planets</a:t>
            </a:r>
          </a:p>
        </p:txBody>
      </p:sp>
      <p:graphicFrame>
        <p:nvGraphicFramePr>
          <p:cNvPr id="241232" name="Group 59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771033"/>
              </p:ext>
            </p:extLst>
          </p:nvPr>
        </p:nvGraphicFramePr>
        <p:xfrm>
          <a:off x="179512" y="1147224"/>
          <a:ext cx="8784978" cy="5090088"/>
        </p:xfrm>
        <a:graphic>
          <a:graphicData uri="http://schemas.openxmlformats.org/drawingml/2006/table">
            <a:tbl>
              <a:tblPr/>
              <a:tblGrid>
                <a:gridCol w="1464163"/>
                <a:gridCol w="1464163"/>
                <a:gridCol w="1464163"/>
                <a:gridCol w="1296143"/>
                <a:gridCol w="1728192"/>
                <a:gridCol w="1368154"/>
              </a:tblGrid>
              <a:tr h="6397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Planet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a (AU)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e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period (y)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inclination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v</a:t>
                      </a:r>
                      <a:r>
                        <a:rPr kumimoji="0" lang="en-CA" altLang="en-US" sz="28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orb</a:t>
                      </a:r>
                      <a:r>
                        <a:rPr kumimoji="0" lang="en-CA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 (km/s)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Mercury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0.39 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0.206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0.24 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7.0</a:t>
                      </a: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Times New Roman" pitchFamily="18" charset="0"/>
                        </a:rPr>
                        <a:t>°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47.87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Venus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0.72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0.007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0.62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3.39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35.02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Earth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1.00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0.017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1.00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0.0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29.79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Mars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1.52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0.093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1.88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1.85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24.13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Jupiter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5.20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0.048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11.86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1.31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13.06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Saturn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9.54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0.054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29.42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2.49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9.65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Uranus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19.19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0.047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83.75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0.77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6.80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Neptune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30.07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0.009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163.7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1.77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MS PGothic" pitchFamily="34" charset="-128"/>
                          <a:cs typeface="Arial" pitchFamily="34" charset="0"/>
                        </a:rPr>
                        <a:t>5.43</a:t>
                      </a:r>
                    </a:p>
                  </a:txBody>
                  <a:tcPr marT="45716" marB="45716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3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Text Box 3"/>
          <p:cNvSpPr txBox="1">
            <a:spLocks noChangeArrowheads="1"/>
          </p:cNvSpPr>
          <p:nvPr/>
        </p:nvSpPr>
        <p:spPr bwMode="auto">
          <a:xfrm>
            <a:off x="131272" y="-24368"/>
            <a:ext cx="281519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4000" b="0" dirty="0" err="1" smtClean="0">
                <a:solidFill>
                  <a:srgbClr val="800080"/>
                </a:solidFill>
                <a:latin typeface="Calibri" panose="020F0502020204030204" pitchFamily="34" charset="0"/>
              </a:rPr>
              <a:t>Caloris</a:t>
            </a:r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 Basin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106" r="-6797" b="9956"/>
          <a:stretch/>
        </p:blipFill>
        <p:spPr bwMode="auto">
          <a:xfrm>
            <a:off x="107504" y="690032"/>
            <a:ext cx="5829300" cy="616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690031"/>
            <a:ext cx="5139784" cy="34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http://upload.wikimedia.org/wikipedia/commons/7/74/Mercury%27s_%27Weird_Terrain%2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142646"/>
            <a:ext cx="3635896" cy="262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9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L7 – Jan 24/12</a:t>
            </a:r>
            <a:endParaRPr lang="en-US" altLang="en-US" sz="14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499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Terrestrial Planets</a:t>
            </a:r>
          </a:p>
        </p:txBody>
      </p:sp>
      <p:pic>
        <p:nvPicPr>
          <p:cNvPr id="84995" name="Picture 3" descr="mercury_doublebasin_messen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33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Box 4"/>
          <p:cNvSpPr txBox="1">
            <a:spLocks noChangeArrowheads="1"/>
          </p:cNvSpPr>
          <p:nvPr/>
        </p:nvSpPr>
        <p:spPr bwMode="auto">
          <a:xfrm>
            <a:off x="0" y="-10562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660066"/>
                </a:solidFill>
                <a:latin typeface="Calibri" panose="020F0502020204030204" pitchFamily="34" charset="0"/>
              </a:rPr>
              <a:t>Craters within craters within craters….+lava</a:t>
            </a:r>
          </a:p>
        </p:txBody>
      </p:sp>
    </p:spTree>
    <p:extLst>
      <p:ext uri="{BB962C8B-B14F-4D97-AF65-F5344CB8AC3E}">
        <p14:creationId xmlns:p14="http://schemas.microsoft.com/office/powerpoint/2010/main" val="33986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Text Box 3"/>
          <p:cNvSpPr txBox="1">
            <a:spLocks noChangeArrowheads="1"/>
          </p:cNvSpPr>
          <p:nvPr/>
        </p:nvSpPr>
        <p:spPr bwMode="auto">
          <a:xfrm>
            <a:off x="107504" y="6112"/>
            <a:ext cx="34413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Lava Flow Front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2" y="713997"/>
            <a:ext cx="7278938" cy="545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07504" y="6309320"/>
            <a:ext cx="855616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buNone/>
            </a:pPr>
            <a:r>
              <a:rPr lang="en-CA" altLang="en-US" sz="2400" kern="0" dirty="0">
                <a:latin typeface="Calibri" panose="020F0502020204030204" pitchFamily="34" charset="0"/>
              </a:rPr>
              <a:t>Highly fluid Mg-rich basalt comprise the Northern Volcanic </a:t>
            </a:r>
            <a:r>
              <a:rPr lang="en-CA" altLang="en-US" sz="2400" kern="0" dirty="0" smtClean="0">
                <a:latin typeface="Calibri" panose="020F0502020204030204" pitchFamily="34" charset="0"/>
              </a:rPr>
              <a:t>Plains.</a:t>
            </a:r>
            <a:endParaRPr lang="en-US" altLang="en-US" sz="2400" kern="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82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107504" y="2263"/>
            <a:ext cx="892899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Long cliffs on Mercury:</a:t>
            </a:r>
          </a:p>
          <a:p>
            <a:pPr eaLnBrk="1" hangingPunct="1"/>
            <a:r>
              <a:rPr lang="en-US" altLang="en-US" sz="40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indications of cooling and shrinking </a:t>
            </a:r>
          </a:p>
        </p:txBody>
      </p:sp>
      <p:pic>
        <p:nvPicPr>
          <p:cNvPr id="86020" name="Picture 4" descr="09-23_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46"/>
          <a:stretch/>
        </p:blipFill>
        <p:spPr bwMode="auto">
          <a:xfrm>
            <a:off x="179512" y="1628800"/>
            <a:ext cx="8749134" cy="483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51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107504" y="2263"/>
            <a:ext cx="9036496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Magnetic Field</a:t>
            </a:r>
          </a:p>
          <a:p>
            <a:pPr eaLnBrk="1" hangingPunct="1"/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Weak but stable. How?</a:t>
            </a:r>
            <a:endParaRPr lang="en-US" altLang="en-US" sz="2800" b="0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marL="1200150" lvl="1" indent="-457200" eaLnBrk="1" hangingPunct="1">
              <a:buFont typeface="Wingdings" panose="05000000000000000000" pitchFamily="2" charset="2"/>
              <a:buChar char="ü"/>
            </a:pPr>
            <a:r>
              <a:rPr lang="en-US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High eccentricity </a:t>
            </a:r>
            <a:r>
              <a:rPr lang="en-US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tidal heating  liquid iron core</a:t>
            </a:r>
          </a:p>
          <a:p>
            <a:pPr marL="1200150" lvl="1" indent="-457200" eaLnBrk="1" hangingPunct="1">
              <a:buFont typeface="Wingdings" panose="05000000000000000000" pitchFamily="2" charset="2"/>
              <a:buChar char="ü"/>
            </a:pPr>
            <a:r>
              <a:rPr lang="en-US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…but very slow rotation</a:t>
            </a:r>
          </a:p>
          <a:p>
            <a:pPr marL="457200" indent="-457200" eaLnBrk="1" hangingPunct="1">
              <a:buFont typeface="Wingdings" panose="05000000000000000000" pitchFamily="2" charset="2"/>
              <a:buChar char="§"/>
            </a:pP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Interacts with Sun’s magnetic field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magnetic </a:t>
            </a:r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tornadoes</a:t>
            </a:r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256317"/>
            <a:ext cx="4968552" cy="350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56317"/>
            <a:ext cx="3505158" cy="350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9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0"/>
            <a:ext cx="6019800" cy="762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Venus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06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9512" y="764704"/>
                <a:ext cx="8763000" cy="5904656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atmosphere: dense, hot (735K = 462 </a:t>
                </a:r>
                <a:r>
                  <a:rPr lang="en-US" altLang="en-US" baseline="40000" dirty="0" err="1" smtClean="0">
                    <a:latin typeface="Calibri" panose="020F0502020204030204" pitchFamily="34" charset="0"/>
                  </a:rPr>
                  <a:t>o</a:t>
                </a:r>
                <a:r>
                  <a:rPr lang="en-US" altLang="en-US" dirty="0" err="1" smtClean="0">
                    <a:latin typeface="Calibri" panose="020F0502020204030204" pitchFamily="34" charset="0"/>
                  </a:rPr>
                  <a:t>C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), 96.5% CO</a:t>
                </a:r>
                <a:r>
                  <a:rPr lang="en-US" altLang="en-US" baseline="-25000" dirty="0" smtClean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, </a:t>
                </a:r>
                <a:r>
                  <a:rPr lang="en-US" altLang="en-US" dirty="0" err="1" smtClean="0">
                    <a:latin typeface="Calibri" panose="020F0502020204030204" pitchFamily="34" charset="0"/>
                  </a:rPr>
                  <a:t>sulphuric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acid clouds – extreme Greenhouse effect</a:t>
                </a:r>
              </a:p>
              <a:p>
                <a:pPr eaLnBrk="1" hangingPunct="1"/>
                <a:r>
                  <a:rPr lang="en-CA" altLang="en-US" dirty="0" smtClean="0">
                    <a:latin typeface="Calibri" panose="020F0502020204030204" pitchFamily="34" charset="0"/>
                  </a:rPr>
                  <a:t>at surface </a:t>
                </a:r>
                <a:r>
                  <a:rPr lang="en-CA" altLang="en-US" dirty="0" err="1" smtClean="0">
                    <a:latin typeface="Calibri" panose="020F0502020204030204" pitchFamily="34" charset="0"/>
                  </a:rPr>
                  <a:t>P</a:t>
                </a:r>
                <a:r>
                  <a:rPr lang="en-CA" altLang="en-US" baseline="-25000" dirty="0" err="1" smtClean="0">
                    <a:latin typeface="Calibri" panose="020F0502020204030204" pitchFamily="34" charset="0"/>
                  </a:rPr>
                  <a:t>atm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CA" altLang="en-US" dirty="0" smtClean="0">
                    <a:latin typeface="Calibri" panose="020F0502020204030204" pitchFamily="34" charset="0"/>
                  </a:rPr>
                  <a:t> 92 </a:t>
                </a:r>
                <a:r>
                  <a:rPr lang="en-CA" altLang="en-US" dirty="0" err="1" smtClean="0">
                    <a:latin typeface="Calibri" panose="020F0502020204030204" pitchFamily="34" charset="0"/>
                  </a:rPr>
                  <a:t>P</a:t>
                </a:r>
                <a:r>
                  <a:rPr lang="en-CA" altLang="en-US" baseline="-25000" dirty="0" err="1" smtClean="0">
                    <a:latin typeface="Calibri" panose="020F0502020204030204" pitchFamily="34" charset="0"/>
                  </a:rPr>
                  <a:t>earth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 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(like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1 km under the ocean)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surface data mainly from orbiters with radio (radar) and IR detection, some landers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no magnetic field  …due to very slow rotation?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very few craters, even large ones =&gt; planet wide resurfacing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~10</m:t>
                    </m:r>
                    <m:r>
                      <a:rPr lang="en-US" altLang="en-US" i="1" baseline="30000" dirty="0" smtClean="0">
                        <a:latin typeface="Cambria Math"/>
                      </a:rPr>
                      <m:t>9</m:t>
                    </m:r>
                    <m:r>
                      <a:rPr lang="en-US" alt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</a:rPr>
                  <a:t> yr ago?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surface has some continents, perhaps active volcanos?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little known about interior (no seismic data)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sidereal day = 243 Earth days </a:t>
                </a:r>
                <a:r>
                  <a:rPr lang="en-US" altLang="en-US" b="1" dirty="0" smtClean="0">
                    <a:latin typeface="Calibri" panose="020F0502020204030204" pitchFamily="34" charset="0"/>
                  </a:rPr>
                  <a:t>retrograde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… orbital period = 225 Earth days </a:t>
                </a:r>
                <a:r>
                  <a:rPr lang="en-US" altLang="en-US" dirty="0" smtClean="0">
                    <a:latin typeface="Calibri" panose="020F0502020204030204" pitchFamily="34" charset="0"/>
                    <a:sym typeface="Wingdings" panose="05000000000000000000" pitchFamily="2" charset="2"/>
                  </a:rPr>
                  <a:t> day longer than year. </a:t>
                </a:r>
                <a:endParaRPr lang="en-US" altLang="en-US" dirty="0" smtClean="0">
                  <a:latin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806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9512" y="764704"/>
                <a:ext cx="8763000" cy="5904656"/>
              </a:xfrm>
              <a:blipFill rotWithShape="1">
                <a:blip r:embed="rId3"/>
                <a:stretch>
                  <a:fillRect l="-1182" t="-929" r="-1669" b="-13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2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5" name="Picture 2" descr="CP2-1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692696"/>
            <a:ext cx="5461000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116" name="Text Box 3"/>
              <p:cNvSpPr txBox="1">
                <a:spLocks noChangeArrowheads="1"/>
              </p:cNvSpPr>
              <p:nvPr/>
            </p:nvSpPr>
            <p:spPr bwMode="auto">
              <a:xfrm>
                <a:off x="223952" y="1772816"/>
                <a:ext cx="3048000" cy="3231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4000" b="0" dirty="0" smtClean="0">
                    <a:solidFill>
                      <a:srgbClr val="800080"/>
                    </a:solidFill>
                    <a:latin typeface="Calibri" panose="020F0502020204030204" pitchFamily="34" charset="0"/>
                  </a:rPr>
                  <a:t>UV image of Venus’ cloud tops: </a:t>
                </a:r>
              </a:p>
              <a:p>
                <a:pPr eaLnBrk="1" hangingPunct="1"/>
                <a:r>
                  <a:rPr lang="en-US" altLang="en-US" sz="2800" b="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high winds at cloud tops (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solidFill>
                          <a:srgbClr val="009999"/>
                        </a:solidFill>
                        <a:latin typeface="Cambria Math"/>
                        <a:ea typeface="Cambria Math"/>
                      </a:rPr>
                      <m:t>~</m:t>
                    </m:r>
                    <m:r>
                      <a:rPr lang="en-CA" altLang="en-US" sz="2800" b="0" i="1" smtClean="0">
                        <a:solidFill>
                          <a:srgbClr val="009999"/>
                        </a:solidFill>
                        <a:latin typeface="Cambria Math"/>
                        <a:ea typeface="Cambria Math"/>
                      </a:rPr>
                      <m:t> 300</m:t>
                    </m:r>
                  </m:oMath>
                </a14:m>
                <a:r>
                  <a:rPr lang="en-US" altLang="en-US" sz="2800" b="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km/h) but not at surface</a:t>
                </a:r>
              </a:p>
            </p:txBody>
          </p:sp>
        </mc:Choice>
        <mc:Fallback xmlns="">
          <p:sp>
            <p:nvSpPr>
              <p:cNvPr id="90116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952" y="1772816"/>
                <a:ext cx="3048000" cy="3231654"/>
              </a:xfrm>
              <a:prstGeom prst="rect">
                <a:avLst/>
              </a:prstGeom>
              <a:blipFill rotWithShape="1">
                <a:blip r:embed="rId4"/>
                <a:stretch>
                  <a:fillRect l="-7200" t="-3396" r="-4400" b="-45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31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Text Box 3"/>
          <p:cNvSpPr txBox="1">
            <a:spLocks noChangeArrowheads="1"/>
          </p:cNvSpPr>
          <p:nvPr/>
        </p:nvSpPr>
        <p:spPr bwMode="auto">
          <a:xfrm>
            <a:off x="0" y="836712"/>
            <a:ext cx="2273464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Radar image of Venus’</a:t>
            </a:r>
            <a:r>
              <a:rPr lang="en-US" altLang="ja-JP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 surface: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continents and lowlands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(all female names, e.g. Aphrodite Terra)</a:t>
            </a:r>
          </a:p>
        </p:txBody>
      </p:sp>
      <p:pic>
        <p:nvPicPr>
          <p:cNvPr id="9218" name="Picture 2" descr="http://www.planetsforkids.org/images/planets/venus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46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96553" y="-4094"/>
            <a:ext cx="9784164" cy="6862093"/>
            <a:chOff x="321984" y="228600"/>
            <a:chExt cx="8018912" cy="5480050"/>
          </a:xfrm>
        </p:grpSpPr>
        <p:pic>
          <p:nvPicPr>
            <p:cNvPr id="94212" name="Picture 5" descr="09-3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28600"/>
              <a:ext cx="7543800" cy="548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213" name="Text Box 6"/>
            <p:cNvSpPr txBox="1">
              <a:spLocks noChangeArrowheads="1"/>
            </p:cNvSpPr>
            <p:nvPr/>
          </p:nvSpPr>
          <p:spPr bwMode="auto">
            <a:xfrm>
              <a:off x="321984" y="2347439"/>
              <a:ext cx="1447800" cy="565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0" dirty="0" smtClean="0">
                  <a:solidFill>
                    <a:srgbClr val="009999"/>
                  </a:solidFill>
                  <a:latin typeface="Calibri" panose="020F0502020204030204" pitchFamily="34" charset="0"/>
                </a:rPr>
                <a:t>volcanic </a:t>
              </a:r>
            </a:p>
            <a:p>
              <a:pPr algn="ctr" eaLnBrk="1" hangingPunct="1"/>
              <a:r>
                <a:rPr lang="en-US" altLang="en-US" sz="2000" b="0" dirty="0" smtClean="0">
                  <a:solidFill>
                    <a:srgbClr val="009999"/>
                  </a:solidFill>
                  <a:latin typeface="Calibri" panose="020F0502020204030204" pitchFamily="34" charset="0"/>
                </a:rPr>
                <a:t>peaks</a:t>
              </a:r>
            </a:p>
          </p:txBody>
        </p:sp>
        <p:sp>
          <p:nvSpPr>
            <p:cNvPr id="94214" name="Text Box 7"/>
            <p:cNvSpPr txBox="1">
              <a:spLocks noChangeArrowheads="1"/>
            </p:cNvSpPr>
            <p:nvPr/>
          </p:nvSpPr>
          <p:spPr bwMode="auto">
            <a:xfrm>
              <a:off x="1506629" y="5040455"/>
              <a:ext cx="22383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0" dirty="0" smtClean="0">
                  <a:solidFill>
                    <a:srgbClr val="009999"/>
                  </a:solidFill>
                  <a:latin typeface="Calibri" panose="020F0502020204030204" pitchFamily="34" charset="0"/>
                </a:rPr>
                <a:t>a rare impact crater</a:t>
              </a:r>
            </a:p>
          </p:txBody>
        </p:sp>
        <p:sp>
          <p:nvSpPr>
            <p:cNvPr id="94215" name="Text Box 8"/>
            <p:cNvSpPr txBox="1">
              <a:spLocks noChangeArrowheads="1"/>
            </p:cNvSpPr>
            <p:nvPr/>
          </p:nvSpPr>
          <p:spPr bwMode="auto">
            <a:xfrm>
              <a:off x="6400671" y="5100388"/>
              <a:ext cx="12838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0" dirty="0" smtClean="0">
                  <a:solidFill>
                    <a:srgbClr val="009999"/>
                  </a:solidFill>
                  <a:latin typeface="Calibri" panose="020F0502020204030204" pitchFamily="34" charset="0"/>
                </a:rPr>
                <a:t>a </a:t>
              </a:r>
              <a:r>
                <a:rPr lang="en-CA" altLang="en-US" sz="2000" b="0" dirty="0" smtClean="0">
                  <a:solidFill>
                    <a:srgbClr val="009999"/>
                  </a:solidFill>
                  <a:latin typeface="Calibri" panose="020F0502020204030204" pitchFamily="34" charset="0"/>
                </a:rPr>
                <a:t>“</a:t>
              </a:r>
              <a:r>
                <a:rPr lang="en-US" altLang="ja-JP" sz="2000" b="0" dirty="0" smtClean="0">
                  <a:solidFill>
                    <a:srgbClr val="009999"/>
                  </a:solidFill>
                  <a:latin typeface="Calibri" panose="020F0502020204030204" pitchFamily="34" charset="0"/>
                </a:rPr>
                <a:t>corona”</a:t>
              </a:r>
              <a:endParaRPr lang="en-US" altLang="en-US" sz="2000" b="0" dirty="0" smtClean="0">
                <a:solidFill>
                  <a:srgbClr val="009999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4216" name="Text Box 9"/>
            <p:cNvSpPr txBox="1">
              <a:spLocks noChangeArrowheads="1"/>
            </p:cNvSpPr>
            <p:nvPr/>
          </p:nvSpPr>
          <p:spPr bwMode="auto">
            <a:xfrm>
              <a:off x="5456408" y="543423"/>
              <a:ext cx="2884488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0" dirty="0" smtClean="0">
                  <a:solidFill>
                    <a:srgbClr val="009999"/>
                  </a:solidFill>
                  <a:latin typeface="Calibri" panose="020F0502020204030204" pitchFamily="34" charset="0"/>
                </a:rPr>
                <a:t>twisted and fractured crust</a:t>
              </a:r>
            </a:p>
          </p:txBody>
        </p:sp>
        <p:sp>
          <p:nvSpPr>
            <p:cNvPr id="94217" name="Text Box 10"/>
            <p:cNvSpPr txBox="1">
              <a:spLocks noChangeArrowheads="1"/>
            </p:cNvSpPr>
            <p:nvPr/>
          </p:nvSpPr>
          <p:spPr bwMode="auto">
            <a:xfrm>
              <a:off x="2324200" y="543188"/>
              <a:ext cx="21336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3366FF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0" dirty="0" smtClean="0">
                  <a:solidFill>
                    <a:srgbClr val="009999"/>
                  </a:solidFill>
                  <a:latin typeface="Calibri" panose="020F0502020204030204" pitchFamily="34" charset="0"/>
                </a:rPr>
                <a:t>pancake domes =&gt; thick lava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5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9" name="Picture 3" descr="09-3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" t="4119" r="4206" b="21051"/>
          <a:stretch/>
        </p:blipFill>
        <p:spPr bwMode="auto">
          <a:xfrm>
            <a:off x="179512" y="836712"/>
            <a:ext cx="8539642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-36512" y="-27384"/>
            <a:ext cx="92715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Volcanic rocks seen at foot of </a:t>
            </a:r>
            <a:r>
              <a:rPr lang="en-US" altLang="en-US" sz="4000" b="0" dirty="0" err="1" smtClean="0">
                <a:solidFill>
                  <a:srgbClr val="800080"/>
                </a:solidFill>
                <a:latin typeface="Calibri" panose="020F0502020204030204" pitchFamily="34" charset="0"/>
              </a:rPr>
              <a:t>Venera</a:t>
            </a:r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 lander</a:t>
            </a:r>
          </a:p>
        </p:txBody>
      </p:sp>
    </p:spTree>
    <p:extLst>
      <p:ext uri="{BB962C8B-B14F-4D97-AF65-F5344CB8AC3E}">
        <p14:creationId xmlns:p14="http://schemas.microsoft.com/office/powerpoint/2010/main" val="374607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-77688"/>
            <a:ext cx="5105400" cy="9144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Dwarf Planets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362036" y="3691996"/>
            <a:ext cx="3298196" cy="9611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  <a:sym typeface="Wingdings" panose="05000000000000000000" pitchFamily="2" charset="2"/>
              </a:rPr>
              <a:t> </a:t>
            </a:r>
            <a:r>
              <a:rPr lang="en-CA" dirty="0" smtClean="0">
                <a:latin typeface="Calibri"/>
              </a:rPr>
              <a:t>Ceres (</a:t>
            </a:r>
            <a:r>
              <a:rPr lang="en-US" altLang="en-US" dirty="0"/>
              <a:t>largest object in </a:t>
            </a:r>
            <a:r>
              <a:rPr lang="en-US" altLang="en-US" dirty="0" smtClean="0"/>
              <a:t>asteroid belt</a:t>
            </a:r>
            <a:r>
              <a:rPr lang="en-CA" dirty="0" smtClean="0">
                <a:latin typeface="Calibri"/>
              </a:rPr>
              <a:t>)</a:t>
            </a:r>
            <a:endParaRPr lang="en-CA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632838" name="Picture 6" descr="http://upload.wikimedia.org/wikipedia/commons/0/0a/Plutoorbit1.5sidevie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96" y="742010"/>
            <a:ext cx="2633813" cy="261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6012159" y="1268760"/>
            <a:ext cx="3096345" cy="23762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Pluto: “demoted” from major planet to dwarf planet</a:t>
            </a:r>
            <a:endParaRPr lang="en-CA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632842" name="Picture 10" descr="http://upload.wikimedia.org/wikipedia/commons/5/5b/Eris_and_dysnomi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080" y="3679134"/>
            <a:ext cx="2933416" cy="291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45725" y="5517232"/>
            <a:ext cx="2757355" cy="1368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Calibri"/>
              </a:rPr>
              <a:t>Eris and its moon </a:t>
            </a:r>
            <a:r>
              <a:rPr lang="en-CA" dirty="0" err="1" smtClean="0">
                <a:latin typeface="Calibri"/>
              </a:rPr>
              <a:t>Dysnomia</a:t>
            </a:r>
            <a:r>
              <a:rPr lang="en-CA" dirty="0" smtClean="0">
                <a:latin typeface="Calibri"/>
              </a:rPr>
              <a:t> </a:t>
            </a:r>
            <a:r>
              <a:rPr lang="en-CA" dirty="0" smtClean="0">
                <a:latin typeface="Calibri"/>
                <a:sym typeface="Wingdings" panose="05000000000000000000" pitchFamily="2" charset="2"/>
              </a:rPr>
              <a:t></a:t>
            </a:r>
            <a:r>
              <a:rPr lang="en-CA" dirty="0" smtClean="0">
                <a:latin typeface="Calibri"/>
              </a:rPr>
              <a:t> </a:t>
            </a: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2050" name="Picture 2" descr="https://encrypted-tbn3.gstatic.com/images?q=tbn:ANd9GcQAbrxToXA7RO4hjUghcKk-4rt15jtMf6QIJ2vjjocqTQpf0Pl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42010"/>
            <a:ext cx="2647181" cy="264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84" y="3861048"/>
            <a:ext cx="273630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38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7" name="Picture 2" descr="AAAKKOF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-813"/>
          <a:stretch/>
        </p:blipFill>
        <p:spPr bwMode="auto">
          <a:xfrm>
            <a:off x="4788024" y="836712"/>
            <a:ext cx="4032448" cy="526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8" name="Picture 3" descr="AAAKKOF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2" b="50997"/>
          <a:stretch/>
        </p:blipFill>
        <p:spPr bwMode="auto">
          <a:xfrm>
            <a:off x="467544" y="836712"/>
            <a:ext cx="4150123" cy="5283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9" name="Text Box 4"/>
          <p:cNvSpPr txBox="1">
            <a:spLocks noChangeArrowheads="1"/>
          </p:cNvSpPr>
          <p:nvPr/>
        </p:nvSpPr>
        <p:spPr bwMode="auto">
          <a:xfrm>
            <a:off x="179512" y="128826"/>
            <a:ext cx="86873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Venus</a:t>
            </a:r>
            <a:r>
              <a:rPr lang="en-CA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’</a:t>
            </a:r>
            <a:r>
              <a:rPr lang="en-US" altLang="ja-JP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 cloud tops reflect more sunlight…</a:t>
            </a:r>
            <a:endParaRPr lang="en-US" altLang="en-US" sz="4000" b="0" dirty="0" smtClean="0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10" name="Text Box 5"/>
              <p:cNvSpPr txBox="1">
                <a:spLocks noChangeArrowheads="1"/>
              </p:cNvSpPr>
              <p:nvPr/>
            </p:nvSpPr>
            <p:spPr bwMode="auto">
              <a:xfrm>
                <a:off x="190356" y="6165304"/>
                <a:ext cx="884614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3600" b="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…but greenhouse effect </a:t>
                </a:r>
                <a14:m>
                  <m:oMath xmlns:m="http://schemas.openxmlformats.org/officeDocument/2006/math">
                    <m:r>
                      <a:rPr lang="en-US" altLang="en-US" sz="3600" b="0" i="1" dirty="0" smtClean="0">
                        <a:solidFill>
                          <a:srgbClr val="009999"/>
                        </a:solidFill>
                        <a:latin typeface="Cambria Math"/>
                      </a:rPr>
                      <m:t>&gt;&gt;</m:t>
                    </m:r>
                  </m:oMath>
                </a14:m>
                <a:r>
                  <a:rPr lang="en-US" altLang="en-US" sz="3600" b="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on Venus vs Earth</a:t>
                </a:r>
              </a:p>
            </p:txBody>
          </p:sp>
        </mc:Choice>
        <mc:Fallback xmlns="">
          <p:sp>
            <p:nvSpPr>
              <p:cNvPr id="9831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356" y="6165304"/>
                <a:ext cx="884614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068" t="-14151" r="-1241" b="-349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26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0" name="Text Box 5"/>
          <p:cNvSpPr txBox="1">
            <a:spLocks noChangeArrowheads="1"/>
          </p:cNvSpPr>
          <p:nvPr/>
        </p:nvSpPr>
        <p:spPr bwMode="auto">
          <a:xfrm>
            <a:off x="107504" y="44624"/>
            <a:ext cx="8847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Earth vs Venus: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Start with similar </a:t>
            </a:r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o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utgassing of CO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and H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O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06904" y="1019626"/>
            <a:ext cx="4321080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Earth: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starts slightly </a:t>
            </a:r>
            <a:r>
              <a:rPr lang="en-US" altLang="en-US" sz="2800" b="0" i="1" dirty="0" smtClean="0">
                <a:solidFill>
                  <a:srgbClr val="009999"/>
                </a:solidFill>
                <a:latin typeface="Calibri" panose="020F0502020204030204" pitchFamily="34" charset="0"/>
              </a:rPr>
              <a:t>cooler</a:t>
            </a:r>
          </a:p>
          <a:p>
            <a:pPr eaLnBrk="1" hangingPunct="1"/>
            <a:endParaRPr lang="en-US" altLang="en-US" sz="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H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O gas cools, condenses, falls as rain, makes oceans, and evaporates again; </a:t>
            </a:r>
            <a:b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</a:b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H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O liquid/gas cycle.</a:t>
            </a:r>
          </a:p>
          <a:p>
            <a:pPr eaLnBrk="1" hangingPunct="1"/>
            <a:endParaRPr lang="en-US" altLang="en-US" sz="1800" b="0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CO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dissolves in rain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stored in rocks. </a:t>
            </a:r>
            <a:r>
              <a:rPr lang="en-US" altLang="en-US" sz="2800" b="0" dirty="0" err="1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Photosyn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-thesis converts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CO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to O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. </a:t>
            </a:r>
          </a:p>
          <a:p>
            <a:pPr eaLnBrk="1" hangingPunct="1"/>
            <a:endParaRPr lang="en-US" altLang="en-US" sz="1800" b="0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Left with almost no </a:t>
            </a:r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CO</a:t>
            </a:r>
            <a:r>
              <a:rPr lang="en-US" altLang="en-US" sz="2800" b="0" baseline="-25000" dirty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,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a little O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, and H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O in a cycle</a:t>
            </a:r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 (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and original “inert” </a:t>
            </a:r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N</a:t>
            </a:r>
            <a:r>
              <a:rPr lang="en-US" altLang="en-US" sz="2800" b="0" baseline="-25000" dirty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).</a:t>
            </a:r>
            <a:endParaRPr lang="en-US" altLang="en-US" sz="2800" b="0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</a:t>
            </a:r>
            <a:endParaRPr lang="en-US" altLang="en-US" sz="2800" b="0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499992" y="1019626"/>
            <a:ext cx="4619744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Venus: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starts slightly </a:t>
            </a:r>
            <a:r>
              <a:rPr lang="en-US" altLang="en-US" sz="2800" b="0" i="1" dirty="0" smtClean="0">
                <a:solidFill>
                  <a:srgbClr val="009999"/>
                </a:solidFill>
                <a:latin typeface="Calibri" panose="020F0502020204030204" pitchFamily="34" charset="0"/>
              </a:rPr>
              <a:t>warmer</a:t>
            </a:r>
          </a:p>
          <a:p>
            <a:pPr eaLnBrk="1" hangingPunct="1"/>
            <a:endParaRPr lang="en-US" altLang="en-US" sz="800" b="0" dirty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Even if it started with oceans: warmer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more evaporation &amp; air can hold more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H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O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more </a:t>
            </a:r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H</a:t>
            </a:r>
            <a:r>
              <a:rPr lang="en-US" altLang="en-US" sz="2800" b="0" baseline="-25000" dirty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O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greenhouse gas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warmer. </a:t>
            </a:r>
            <a:r>
              <a:rPr lang="en-US" altLang="en-US" sz="2800" b="0" i="1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Positive feedback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pPr eaLnBrk="1" hangingPunct="1"/>
            <a:endParaRPr lang="en-US" altLang="en-US" sz="1800" b="0" dirty="0" smtClean="0">
              <a:solidFill>
                <a:srgbClr val="009999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Oceans evaporate,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H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O photo-dissociates. H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space; O  chemically bound up.</a:t>
            </a:r>
          </a:p>
          <a:p>
            <a:pPr eaLnBrk="1" hangingPunct="1"/>
            <a:endParaRPr lang="en-US" altLang="en-US" sz="1800" b="0" dirty="0">
              <a:solidFill>
                <a:srgbClr val="009999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Left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with lots of CO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, no H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O. </a:t>
            </a:r>
            <a:r>
              <a:rPr lang="en-US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Runaway greenhouse effect.</a:t>
            </a:r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88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0" name="Text Box 5"/>
          <p:cNvSpPr txBox="1">
            <a:spLocks noChangeArrowheads="1"/>
          </p:cNvSpPr>
          <p:nvPr/>
        </p:nvSpPr>
        <p:spPr bwMode="auto">
          <a:xfrm>
            <a:off x="107504" y="44624"/>
            <a:ext cx="8847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Earth &amp; Venus: 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Start with similar </a:t>
            </a:r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o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utgassing of CO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 and H</a:t>
            </a:r>
            <a:r>
              <a:rPr lang="en-US" altLang="en-US" sz="2800" b="0" baseline="-250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O</a:t>
            </a:r>
          </a:p>
        </p:txBody>
      </p:sp>
      <p:pic>
        <p:nvPicPr>
          <p:cNvPr id="3074" name="Picture 2" descr="An active volcanic valley on the surface of Venus with smoking fumaroles; heat shimmer; heat haze; terrestrial planet; telluric planet; rocky planet; runaway greenhouse effect - Space Art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20" y="728600"/>
            <a:ext cx="5177996" cy="388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24" y="3429000"/>
            <a:ext cx="4529791" cy="339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The baked and sterile surface of Venus with mountains; terrestrial planet; telluric planet; rocky planet; runaway greenhouse effect - Space Art Illustr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728600"/>
            <a:ext cx="3312501" cy="24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93" y="4221088"/>
            <a:ext cx="326436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1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0"/>
            <a:ext cx="5943600" cy="6096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Calibri" panose="020F0502020204030204" pitchFamily="34" charset="0"/>
              </a:rPr>
              <a:t>Mars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9512" y="620688"/>
                <a:ext cx="8964488" cy="6237312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two tiny moons (</a:t>
                </a:r>
                <a:r>
                  <a:rPr lang="en-US" altLang="en-US" dirty="0" err="1" smtClean="0">
                    <a:latin typeface="Calibri" panose="020F0502020204030204" pitchFamily="34" charset="0"/>
                  </a:rPr>
                  <a:t>Phobos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[13 km] and Deimos [8 km])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very thin atmosphere, 95.3% CO</a:t>
                </a:r>
                <a:r>
                  <a:rPr lang="en-US" altLang="en-US" baseline="-25000" dirty="0" smtClean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</a:t>
                </a:r>
              </a:p>
              <a:p>
                <a:pPr eaLnBrk="1" hangingPunct="1"/>
                <a:r>
                  <a:rPr lang="en-CA" altLang="en-US" dirty="0" smtClean="0">
                    <a:latin typeface="Calibri" panose="020F0502020204030204" pitchFamily="34" charset="0"/>
                  </a:rPr>
                  <a:t>At surface </a:t>
                </a:r>
                <a:r>
                  <a:rPr lang="en-CA" altLang="en-US" dirty="0" err="1" smtClean="0">
                    <a:latin typeface="Calibri" panose="020F0502020204030204" pitchFamily="34" charset="0"/>
                  </a:rPr>
                  <a:t>P</a:t>
                </a:r>
                <a:r>
                  <a:rPr lang="en-CA" altLang="en-US" baseline="-25000" dirty="0" err="1" smtClean="0">
                    <a:latin typeface="Calibri" panose="020F0502020204030204" pitchFamily="34" charset="0"/>
                  </a:rPr>
                  <a:t>atm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CA" altLang="en-US" dirty="0" smtClean="0">
                    <a:latin typeface="Calibri" panose="020F0502020204030204" pitchFamily="34" charset="0"/>
                  </a:rPr>
                  <a:t> 0.006 P</a:t>
                </a:r>
                <a:r>
                  <a:rPr lang="en-CA" altLang="en-US" baseline="-25000" dirty="0" smtClean="0">
                    <a:latin typeface="Calibri" panose="020F0502020204030204" pitchFamily="34" charset="0"/>
                  </a:rPr>
                  <a:t>Earth</a:t>
                </a:r>
                <a:endParaRPr lang="en-US" altLang="en-US" baseline="-250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temperature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  <a:cs typeface="Times New Roman" pitchFamily="18" charset="0"/>
                      </a:rPr>
                      <m:t>~</m:t>
                    </m:r>
                  </m:oMath>
                </a14:m>
                <a:r>
                  <a:rPr lang="en-US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 220 K = -50 </a:t>
                </a:r>
                <a:r>
                  <a:rPr lang="en-US" altLang="en-US" baseline="40000" dirty="0" err="1">
                    <a:latin typeface="Calibri" panose="020F0502020204030204" pitchFamily="34" charset="0"/>
                  </a:rPr>
                  <a:t>o</a:t>
                </a:r>
                <a:r>
                  <a:rPr lang="en-US" altLang="en-US" dirty="0" err="1">
                    <a:latin typeface="Calibri" panose="020F0502020204030204" pitchFamily="34" charset="0"/>
                  </a:rPr>
                  <a:t>C</a:t>
                </a:r>
                <a:r>
                  <a:rPr lang="en-US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 (-143 </a:t>
                </a:r>
                <a:r>
                  <a:rPr lang="en-US" altLang="en-US" baseline="40000" dirty="0" err="1" smtClean="0">
                    <a:latin typeface="Calibri" panose="020F0502020204030204" pitchFamily="34" charset="0"/>
                  </a:rPr>
                  <a:t>o</a:t>
                </a:r>
                <a:r>
                  <a:rPr lang="en-US" altLang="en-US" dirty="0" err="1" smtClean="0">
                    <a:latin typeface="Calibri" panose="020F0502020204030204" pitchFamily="34" charset="0"/>
                  </a:rPr>
                  <a:t>C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 to +35 </a:t>
                </a:r>
                <a:r>
                  <a:rPr lang="en-US" altLang="en-US" baseline="40000" dirty="0" err="1" smtClean="0">
                    <a:latin typeface="Calibri" panose="020F0502020204030204" pitchFamily="34" charset="0"/>
                  </a:rPr>
                  <a:t>o</a:t>
                </a:r>
                <a:r>
                  <a:rPr lang="en-US" altLang="en-US" dirty="0" err="1" smtClean="0">
                    <a:latin typeface="Calibri" panose="020F0502020204030204" pitchFamily="34" charset="0"/>
                  </a:rPr>
                  <a:t>C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)</a:t>
                </a:r>
                <a:endParaRPr lang="en-US" altLang="en-US" dirty="0" smtClean="0"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very weak magnetic field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surface</a:t>
                </a:r>
              </a:p>
              <a:p>
                <a:pPr lvl="1" eaLnBrk="1" hangingPunct="1"/>
                <a:r>
                  <a:rPr lang="en-US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N hemi. lower </a:t>
                </a:r>
                <a:r>
                  <a:rPr lang="en-US" altLang="en-US" sz="2800" dirty="0">
                    <a:latin typeface="Calibri" panose="020F0502020204030204" pitchFamily="34" charset="0"/>
                    <a:cs typeface="Times New Roman" pitchFamily="18" charset="0"/>
                  </a:rPr>
                  <a:t>&amp;</a:t>
                </a:r>
                <a:r>
                  <a:rPr lang="en-US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 much less cratered than </a:t>
                </a:r>
                <a:r>
                  <a:rPr lang="en-US" altLang="en-US" sz="2800" dirty="0">
                    <a:latin typeface="Calibri" panose="020F0502020204030204" pitchFamily="34" charset="0"/>
                    <a:cs typeface="Times New Roman" pitchFamily="18" charset="0"/>
                  </a:rPr>
                  <a:t>S hemi.</a:t>
                </a:r>
                <a:endParaRPr lang="en-US" altLang="en-US" sz="2800" dirty="0" smtClean="0"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lvl="1" eaLnBrk="1" hangingPunct="1"/>
                <a:r>
                  <a:rPr lang="en-US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red from iron oxides</a:t>
                </a:r>
              </a:p>
              <a:p>
                <a:pPr lvl="1" eaLnBrk="1" hangingPunct="1"/>
                <a:r>
                  <a:rPr lang="en-US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long canyons, </a:t>
                </a:r>
                <a:r>
                  <a:rPr lang="en-CA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“</a:t>
                </a:r>
                <a:r>
                  <a:rPr lang="en-US" altLang="ja-JP" sz="2800" dirty="0" smtClean="0">
                    <a:latin typeface="Calibri" panose="020F0502020204030204" pitchFamily="34" charset="0"/>
                    <a:cs typeface="Times New Roman" pitchFamily="18" charset="0"/>
                  </a:rPr>
                  <a:t>flow” features</a:t>
                </a:r>
              </a:p>
              <a:p>
                <a:pPr lvl="1" eaLnBrk="1" hangingPunct="1"/>
                <a:r>
                  <a:rPr lang="en-US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volcanoes (Olympus Mons = largest in SS)</a:t>
                </a:r>
              </a:p>
              <a:p>
                <a:pPr lvl="1" eaLnBrk="1" hangingPunct="1"/>
                <a:r>
                  <a:rPr lang="en-US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polar caps frozen CO</a:t>
                </a:r>
                <a:r>
                  <a:rPr lang="en-US" altLang="en-US" sz="2800" baseline="-25000" dirty="0" smtClean="0">
                    <a:latin typeface="Calibri" panose="020F0502020204030204" pitchFamily="34" charset="0"/>
                    <a:cs typeface="Times New Roman" pitchFamily="18" charset="0"/>
                  </a:rPr>
                  <a:t>2</a:t>
                </a:r>
                <a:r>
                  <a:rPr lang="en-US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; seasonal </a:t>
                </a:r>
                <a:r>
                  <a:rPr lang="en-CA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“</a:t>
                </a:r>
                <a:r>
                  <a:rPr lang="en-US" altLang="ja-JP" sz="2800" dirty="0" smtClean="0">
                    <a:latin typeface="Calibri" panose="020F0502020204030204" pitchFamily="34" charset="0"/>
                    <a:cs typeface="Times New Roman" pitchFamily="18" charset="0"/>
                  </a:rPr>
                  <a:t>exchange” with atm.  </a:t>
                </a: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rotates </a:t>
                </a:r>
                <a:r>
                  <a:rPr lang="en-US" altLang="en-US" dirty="0">
                    <a:latin typeface="Calibri" panose="020F0502020204030204" pitchFamily="34" charset="0"/>
                    <a:cs typeface="Times New Roman" pitchFamily="18" charset="0"/>
                  </a:rPr>
                  <a:t>in 24h 37m </a:t>
                </a:r>
                <a:r>
                  <a:rPr lang="en-US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22s</a:t>
                </a:r>
              </a:p>
            </p:txBody>
          </p:sp>
        </mc:Choice>
        <mc:Fallback xmlns="">
          <p:sp>
            <p:nvSpPr>
              <p:cNvPr id="1013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9512" y="620688"/>
                <a:ext cx="8964488" cy="6237312"/>
              </a:xfrm>
              <a:blipFill rotWithShape="1">
                <a:blip r:embed="rId3"/>
                <a:stretch>
                  <a:fillRect l="-1156" t="-880" b="-14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>
          <a:xfrm>
            <a:off x="5364088" y="142528"/>
            <a:ext cx="3342655" cy="838200"/>
          </a:xfrm>
        </p:spPr>
        <p:txBody>
          <a:bodyPr/>
          <a:lstStyle/>
          <a:p>
            <a:pPr algn="r" eaLnBrk="1" hangingPunct="1"/>
            <a:r>
              <a:rPr lang="en-US" altLang="en-US" sz="4000" dirty="0">
                <a:latin typeface="Calibri" panose="020F0502020204030204" pitchFamily="34" charset="0"/>
              </a:rPr>
              <a:t>M</a:t>
            </a:r>
            <a:r>
              <a:rPr lang="en-US" altLang="en-US" sz="4000" dirty="0" smtClean="0">
                <a:latin typeface="Calibri" panose="020F0502020204030204" pitchFamily="34" charset="0"/>
              </a:rPr>
              <a:t>oons of Mars</a:t>
            </a: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225722" y="3530032"/>
            <a:ext cx="12682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CA" altLang="en-US" sz="2800" b="0" dirty="0" err="1" smtClean="0">
                <a:solidFill>
                  <a:srgbClr val="009999"/>
                </a:solidFill>
                <a:latin typeface="Calibri" panose="020F0502020204030204" pitchFamily="34" charset="0"/>
              </a:rPr>
              <a:t>Phobos</a:t>
            </a:r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1494017" y="6093296"/>
            <a:ext cx="12827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Deimos</a:t>
            </a:r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pic>
        <p:nvPicPr>
          <p:cNvPr id="103431" name="Content Placeholder 2" descr="phobos1_marsexpres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9" b="9229"/>
          <a:stretch>
            <a:fillRect/>
          </a:stretch>
        </p:blipFill>
        <p:spPr>
          <a:xfrm>
            <a:off x="14288" y="34925"/>
            <a:ext cx="5029200" cy="3394075"/>
          </a:xfrm>
        </p:spPr>
      </p:pic>
      <p:pic>
        <p:nvPicPr>
          <p:cNvPr id="103432" name="Picture 3" descr="deimos_hirise_bi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742" y="3549082"/>
            <a:ext cx="6224779" cy="319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http://upload.wikimedia.org/wikipedia/commons/d/db/Orbits_of_Phobos_and_Deimos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980727"/>
            <a:ext cx="3168353" cy="237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1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5" name="Picture 3" descr="mars4_hst_0705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3438"/>
            <a:ext cx="8617843" cy="542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0" y="0"/>
            <a:ext cx="75596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Images of rotating Mars show surface, polar caps, clouds…</a:t>
            </a:r>
          </a:p>
        </p:txBody>
      </p:sp>
    </p:spTree>
    <p:extLst>
      <p:ext uri="{BB962C8B-B14F-4D97-AF65-F5344CB8AC3E}">
        <p14:creationId xmlns:p14="http://schemas.microsoft.com/office/powerpoint/2010/main" val="37050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3" name="Picture 2" descr="09-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2"/>
          <a:stretch/>
        </p:blipFill>
        <p:spPr bwMode="auto">
          <a:xfrm>
            <a:off x="395536" y="902919"/>
            <a:ext cx="8280921" cy="569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Text Box 3"/>
          <p:cNvSpPr txBox="1">
            <a:spLocks noChangeArrowheads="1"/>
          </p:cNvSpPr>
          <p:nvPr/>
        </p:nvSpPr>
        <p:spPr bwMode="auto">
          <a:xfrm>
            <a:off x="304800" y="0"/>
            <a:ext cx="851502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Composite image shows N/S difference</a:t>
            </a:r>
          </a:p>
        </p:txBody>
      </p:sp>
    </p:spTree>
    <p:extLst>
      <p:ext uri="{BB962C8B-B14F-4D97-AF65-F5344CB8AC3E}">
        <p14:creationId xmlns:p14="http://schemas.microsoft.com/office/powerpoint/2010/main" val="16494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Text Box 3"/>
          <p:cNvSpPr txBox="1">
            <a:spLocks noChangeArrowheads="1"/>
          </p:cNvSpPr>
          <p:nvPr/>
        </p:nvSpPr>
        <p:spPr bwMode="auto">
          <a:xfrm>
            <a:off x="107504" y="26988"/>
            <a:ext cx="903649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Elevation map showing: Martian relief (note N/S differences) &amp; landing sites</a:t>
            </a:r>
            <a:endParaRPr lang="en-US" altLang="en-US" sz="4000" b="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pic>
        <p:nvPicPr>
          <p:cNvPr id="5122" name="Picture 2" descr="http://upload.wikimedia.org/wikipedia/commons/thumb/1/1c/MSL_landing_sites_topograph.png/1280px-MSL_landing_sites_topo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194197" cy="52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66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7" name="Picture 2" descr="10-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2" t="2138" r="13990" b="4705"/>
          <a:stretch/>
        </p:blipFill>
        <p:spPr bwMode="auto">
          <a:xfrm>
            <a:off x="395536" y="908720"/>
            <a:ext cx="5616624" cy="562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Text Box 3"/>
          <p:cNvSpPr txBox="1">
            <a:spLocks noChangeArrowheads="1"/>
          </p:cNvSpPr>
          <p:nvPr/>
        </p:nvSpPr>
        <p:spPr bwMode="auto">
          <a:xfrm>
            <a:off x="533400" y="188640"/>
            <a:ext cx="822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Olympus Mons: the largest volcano in the Solar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029" name="Text Box 4"/>
              <p:cNvSpPr txBox="1">
                <a:spLocks noChangeArrowheads="1"/>
              </p:cNvSpPr>
              <p:nvPr/>
            </p:nvSpPr>
            <p:spPr bwMode="auto">
              <a:xfrm>
                <a:off x="6084168" y="2907521"/>
                <a:ext cx="2957736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CA" altLang="en-US" sz="2800" b="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26km high!  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CA" altLang="en-US" sz="2800" b="0" i="1" dirty="0" smtClean="0">
                        <a:solidFill>
                          <a:srgbClr val="009999"/>
                        </a:solidFill>
                        <a:latin typeface="Cambria Math"/>
                      </a:rPr>
                      <m:t>~</m:t>
                    </m:r>
                  </m:oMath>
                </a14:m>
                <a:r>
                  <a:rPr lang="en-CA" altLang="en-US" sz="2800" b="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3x Everest</a:t>
                </a:r>
                <a:endParaRPr lang="en-US" altLang="en-US" sz="2800" b="0" dirty="0" smtClean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029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4168" y="2907521"/>
                <a:ext cx="2957736" cy="1169551"/>
              </a:xfrm>
              <a:prstGeom prst="rect">
                <a:avLst/>
              </a:prstGeom>
              <a:blipFill rotWithShape="1">
                <a:blip r:embed="rId4"/>
                <a:stretch>
                  <a:fillRect t="-4688" b="-140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9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0" name="Text Box 3"/>
          <p:cNvSpPr txBox="1">
            <a:spLocks noChangeArrowheads="1"/>
          </p:cNvSpPr>
          <p:nvPr/>
        </p:nvSpPr>
        <p:spPr bwMode="auto">
          <a:xfrm>
            <a:off x="179512" y="54114"/>
            <a:ext cx="701057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Valles </a:t>
            </a:r>
            <a:r>
              <a:rPr lang="en-US" altLang="en-US" sz="4000" b="0" dirty="0" err="1" smtClean="0">
                <a:solidFill>
                  <a:srgbClr val="800080"/>
                </a:solidFill>
                <a:latin typeface="Calibri" panose="020F0502020204030204" pitchFamily="34" charset="0"/>
              </a:rPr>
              <a:t>Marineris</a:t>
            </a:r>
            <a:r>
              <a:rPr lang="en-US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 is long and deep</a:t>
            </a:r>
          </a:p>
        </p:txBody>
      </p:sp>
      <p:sp>
        <p:nvSpPr>
          <p:cNvPr id="111621" name="Text Box 4"/>
          <p:cNvSpPr txBox="1">
            <a:spLocks noChangeArrowheads="1"/>
          </p:cNvSpPr>
          <p:nvPr/>
        </p:nvSpPr>
        <p:spPr bwMode="auto">
          <a:xfrm>
            <a:off x="172194" y="6165304"/>
            <a:ext cx="88643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b="0" dirty="0">
                <a:solidFill>
                  <a:srgbClr val="009999"/>
                </a:solidFill>
                <a:latin typeface="Calibri" panose="020F0502020204030204" pitchFamily="34" charset="0"/>
              </a:rPr>
              <a:t>L</a:t>
            </a: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arge tectonic crack? Widened by erosion? Flow channels? </a:t>
            </a:r>
          </a:p>
        </p:txBody>
      </p:sp>
      <p:pic>
        <p:nvPicPr>
          <p:cNvPr id="12290" name="Picture 2" descr="http://upload.wikimedia.org/wikipedia/commons/0/0c/Valles_Marineris_NASA_World_Wind_map_M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762001"/>
            <a:ext cx="6855283" cy="52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4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8839200" cy="990600"/>
          </a:xfrm>
        </p:spPr>
        <p:txBody>
          <a:bodyPr/>
          <a:lstStyle/>
          <a:p>
            <a:pPr eaLnBrk="1" hangingPunct="1"/>
            <a:r>
              <a:rPr lang="en-US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Orbital Properties of the Dwarf Planets</a:t>
            </a:r>
          </a:p>
        </p:txBody>
      </p:sp>
      <p:graphicFrame>
        <p:nvGraphicFramePr>
          <p:cNvPr id="99556" name="Group 22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898886"/>
              </p:ext>
            </p:extLst>
          </p:nvPr>
        </p:nvGraphicFramePr>
        <p:xfrm>
          <a:off x="0" y="1052736"/>
          <a:ext cx="9144002" cy="3535608"/>
        </p:xfrm>
        <a:graphic>
          <a:graphicData uri="http://schemas.openxmlformats.org/drawingml/2006/table">
            <a:tbl>
              <a:tblPr/>
              <a:tblGrid>
                <a:gridCol w="1835696"/>
                <a:gridCol w="1080120"/>
                <a:gridCol w="1008112"/>
                <a:gridCol w="1224136"/>
                <a:gridCol w="1728192"/>
                <a:gridCol w="1152128"/>
                <a:gridCol w="1115618"/>
              </a:tblGrid>
              <a:tr h="6400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Dwarf Planet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a (AU)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e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period (y)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inclination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V</a:t>
                      </a:r>
                      <a:r>
                        <a:rPr kumimoji="0" lang="en-US" sz="28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orb</a:t>
                      </a:r>
                      <a:r>
                        <a:rPr kumimoji="0" lang="en-US" sz="2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(km/s)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Mass/Moon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Ceres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2.77*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0.080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4.60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10.59</a:t>
                      </a:r>
                      <a:r>
                        <a:rPr kumimoji="0" lang="en-US" sz="2800" b="0" i="0" u="none" strike="noStrike" cap="none" normalizeH="0" baseline="3400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o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17.88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0.013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Pluto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39.48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0.249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248.1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17.14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4.67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0.178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Haumea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43.34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0.189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285.4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28.19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4.484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0.057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Makemake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9999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45.79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0.159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309.9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28.96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4.419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0.05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Eris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67.67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0.44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557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44.2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3.44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99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0.227</a:t>
                      </a:r>
                    </a:p>
                  </a:txBody>
                  <a:tcPr marT="45714" marB="45714" horzOverflow="overflow">
                    <a:lnL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775" name="Text Box 86"/>
          <p:cNvSpPr txBox="1">
            <a:spLocks noChangeArrowheads="1"/>
          </p:cNvSpPr>
          <p:nvPr/>
        </p:nvSpPr>
        <p:spPr bwMode="auto">
          <a:xfrm>
            <a:off x="16168" y="4725144"/>
            <a:ext cx="9127832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*largest object in the asteroid belt</a:t>
            </a:r>
          </a:p>
          <a:p>
            <a:pPr marL="457200" indent="-457200" eaLnBrk="1" hangingPunct="1">
              <a:buFont typeface="Arial" pitchFamily="34" charset="0"/>
              <a:buChar char="•"/>
            </a:pPr>
            <a:endParaRPr lang="en-US" altLang="en-US" sz="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“Dwarf planet” is a new </a:t>
            </a:r>
            <a:r>
              <a:rPr lang="en-US" altLang="ja-JP" dirty="0" smtClean="0">
                <a:solidFill>
                  <a:srgbClr val="009999"/>
                </a:solidFill>
                <a:latin typeface="Calibri" panose="020F0502020204030204" pitchFamily="34" charset="0"/>
              </a:rPr>
              <a:t>category still to be filled</a:t>
            </a:r>
            <a:r>
              <a:rPr lang="en-CA" altLang="ja-JP" dirty="0" smtClean="0">
                <a:solidFill>
                  <a:srgbClr val="009999"/>
                </a:solidFill>
                <a:latin typeface="Calibri" panose="020F0502020204030204" pitchFamily="34" charset="0"/>
              </a:rPr>
              <a:t>: (1) Orbits Sun; </a:t>
            </a:r>
          </a:p>
          <a:p>
            <a:pPr eaLnBrk="1" hangingPunct="1"/>
            <a:r>
              <a:rPr lang="en-CA" altLang="ja-JP" dirty="0" smtClean="0">
                <a:solidFill>
                  <a:srgbClr val="009999"/>
                </a:solidFill>
                <a:latin typeface="Calibri" panose="020F0502020204030204" pitchFamily="34" charset="0"/>
              </a:rPr>
              <a:t>(2) Massive </a:t>
            </a:r>
            <a:r>
              <a:rPr lang="en-CA" altLang="ja-JP" dirty="0">
                <a:solidFill>
                  <a:srgbClr val="009999"/>
                </a:solidFill>
                <a:latin typeface="Calibri" panose="020F0502020204030204" pitchFamily="34" charset="0"/>
              </a:rPr>
              <a:t>enough for its gravity to crush itself into a hydrostatic equilibrium shape </a:t>
            </a:r>
            <a:r>
              <a:rPr lang="en-CA" altLang="ja-JP" dirty="0" smtClean="0">
                <a:solidFill>
                  <a:srgbClr val="009999"/>
                </a:solidFill>
                <a:latin typeface="Calibri" panose="020F0502020204030204" pitchFamily="34" charset="0"/>
              </a:rPr>
              <a:t>(usually a </a:t>
            </a:r>
            <a:r>
              <a:rPr lang="en-CA" altLang="ja-JP" dirty="0">
                <a:solidFill>
                  <a:srgbClr val="009999"/>
                </a:solidFill>
                <a:latin typeface="Calibri" panose="020F0502020204030204" pitchFamily="34" charset="0"/>
              </a:rPr>
              <a:t>spheroid</a:t>
            </a:r>
            <a:r>
              <a:rPr lang="en-CA" altLang="ja-JP" dirty="0" smtClean="0">
                <a:solidFill>
                  <a:srgbClr val="009999"/>
                </a:solidFill>
                <a:latin typeface="Calibri" panose="020F0502020204030204" pitchFamily="34" charset="0"/>
              </a:rPr>
              <a:t>); (3) But </a:t>
            </a:r>
            <a:r>
              <a:rPr lang="en-CA" altLang="ja-JP" dirty="0">
                <a:solidFill>
                  <a:srgbClr val="009999"/>
                </a:solidFill>
                <a:latin typeface="Calibri" panose="020F0502020204030204" pitchFamily="34" charset="0"/>
              </a:rPr>
              <a:t>has not cleared </a:t>
            </a:r>
            <a:r>
              <a:rPr lang="en-CA" altLang="ja-JP" dirty="0" smtClean="0">
                <a:solidFill>
                  <a:srgbClr val="009999"/>
                </a:solidFill>
                <a:latin typeface="Calibri" panose="020F0502020204030204" pitchFamily="34" charset="0"/>
              </a:rPr>
              <a:t>its neighborhood </a:t>
            </a:r>
            <a:r>
              <a:rPr lang="en-CA" altLang="ja-JP" dirty="0">
                <a:solidFill>
                  <a:srgbClr val="009999"/>
                </a:solidFill>
                <a:latin typeface="Calibri" panose="020F0502020204030204" pitchFamily="34" charset="0"/>
              </a:rPr>
              <a:t>of other </a:t>
            </a:r>
            <a:r>
              <a:rPr lang="en-CA" altLang="ja-JP" dirty="0" smtClean="0">
                <a:solidFill>
                  <a:srgbClr val="009999"/>
                </a:solidFill>
                <a:latin typeface="Calibri" panose="020F0502020204030204" pitchFamily="34" charset="0"/>
              </a:rPr>
              <a:t>material.</a:t>
            </a:r>
            <a:endParaRPr lang="en-US" altLang="en-US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8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5"/>
          <p:cNvSpPr>
            <a:spLocks noGrp="1"/>
          </p:cNvSpPr>
          <p:nvPr>
            <p:ph type="title"/>
          </p:nvPr>
        </p:nvSpPr>
        <p:spPr>
          <a:xfrm>
            <a:off x="179512" y="0"/>
            <a:ext cx="6096000" cy="786392"/>
          </a:xfrm>
        </p:spPr>
        <p:txBody>
          <a:bodyPr/>
          <a:lstStyle/>
          <a:p>
            <a:r>
              <a:rPr lang="en-US" altLang="en-US" sz="4000" dirty="0" smtClean="0">
                <a:latin typeface="Calibri" panose="020F0502020204030204" pitchFamily="34" charset="0"/>
              </a:rPr>
              <a:t>Mars Landers</a:t>
            </a:r>
          </a:p>
        </p:txBody>
      </p:sp>
      <p:sp>
        <p:nvSpPr>
          <p:cNvPr id="113666" name="Content Placeholder 6"/>
          <p:cNvSpPr>
            <a:spLocks noGrp="1"/>
          </p:cNvSpPr>
          <p:nvPr>
            <p:ph idx="1"/>
          </p:nvPr>
        </p:nvSpPr>
        <p:spPr>
          <a:xfrm>
            <a:off x="251520" y="908720"/>
            <a:ext cx="8496944" cy="2808312"/>
          </a:xfrm>
        </p:spPr>
        <p:txBody>
          <a:bodyPr/>
          <a:lstStyle/>
          <a:p>
            <a:r>
              <a:rPr lang="en-US" altLang="en-US" dirty="0" smtClean="0">
                <a:latin typeface="Calibri" panose="020F0502020204030204" pitchFamily="34" charset="0"/>
              </a:rPr>
              <a:t>1976 – two Viking landers</a:t>
            </a:r>
          </a:p>
          <a:p>
            <a:r>
              <a:rPr lang="en-US" altLang="en-US" dirty="0" smtClean="0">
                <a:latin typeface="Calibri" panose="020F0502020204030204" pitchFamily="34" charset="0"/>
              </a:rPr>
              <a:t>1997 </a:t>
            </a:r>
            <a:r>
              <a:rPr lang="en-US" altLang="en-US" dirty="0">
                <a:latin typeface="Calibri" panose="020F0502020204030204" pitchFamily="34" charset="0"/>
              </a:rPr>
              <a:t>– </a:t>
            </a:r>
            <a:r>
              <a:rPr lang="en-US" altLang="en-US" dirty="0" smtClean="0">
                <a:latin typeface="Calibri" panose="020F0502020204030204" pitchFamily="34" charset="0"/>
              </a:rPr>
              <a:t>Mars Pathfinder and Sojourner (a tiny rover, traveled a few meters)</a:t>
            </a:r>
          </a:p>
          <a:p>
            <a:r>
              <a:rPr lang="en-US" altLang="en-US" dirty="0" smtClean="0">
                <a:latin typeface="Calibri" panose="020F0502020204030204" pitchFamily="34" charset="0"/>
              </a:rPr>
              <a:t>2003/4 – rovers Spirit (died in 2010) and Opportunity</a:t>
            </a:r>
          </a:p>
          <a:p>
            <a:r>
              <a:rPr lang="en-US" altLang="en-US" dirty="0" smtClean="0">
                <a:latin typeface="Calibri" panose="020F0502020204030204" pitchFamily="34" charset="0"/>
              </a:rPr>
              <a:t>2012 – Mars Science Laboratory and rover Curiosity</a:t>
            </a:r>
          </a:p>
        </p:txBody>
      </p:sp>
      <p:pic>
        <p:nvPicPr>
          <p:cNvPr id="13314" name="Picture 2" descr="http://www.msss.com/mars/pictures/viking_lander/22a158cor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12" y="3554832"/>
            <a:ext cx="3151278" cy="31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08-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" t="24856" r="1053" b="24700"/>
          <a:stretch/>
        </p:blipFill>
        <p:spPr bwMode="auto">
          <a:xfrm>
            <a:off x="3468497" y="3568397"/>
            <a:ext cx="5675503" cy="219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5580112" y="1844824"/>
            <a:ext cx="2448272" cy="237626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CA" b="1" smtClean="0">
              <a:solidFill>
                <a:srgbClr val="3366FF"/>
              </a:solidFill>
              <a:latin typeface="Times New Roman" pitchFamily="18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487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9" name="Picture 3" descr="MarsPanora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936"/>
            <a:ext cx="9144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TextBox 4"/>
          <p:cNvSpPr txBox="1">
            <a:spLocks noChangeArrowheads="1"/>
          </p:cNvSpPr>
          <p:nvPr/>
        </p:nvSpPr>
        <p:spPr bwMode="auto">
          <a:xfrm>
            <a:off x="723814" y="1168936"/>
            <a:ext cx="770413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Panoramic view of </a:t>
            </a:r>
            <a:r>
              <a:rPr lang="en-US" altLang="en-US" sz="4000" b="0" dirty="0" err="1" smtClean="0">
                <a:solidFill>
                  <a:srgbClr val="7030A0"/>
                </a:solidFill>
                <a:latin typeface="Calibri" panose="020F0502020204030204" pitchFamily="34" charset="0"/>
              </a:rPr>
              <a:t>Gusev</a:t>
            </a:r>
            <a:r>
              <a:rPr lang="en-US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 crater from the Spirit Lander</a:t>
            </a:r>
          </a:p>
        </p:txBody>
      </p:sp>
    </p:spTree>
    <p:extLst>
      <p:ext uri="{BB962C8B-B14F-4D97-AF65-F5344CB8AC3E}">
        <p14:creationId xmlns:p14="http://schemas.microsoft.com/office/powerpoint/2010/main" val="12630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3" name="Picture 3" descr="bumpyboulder_spirit_0515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15144"/>
            <a:ext cx="3170238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4" descr="yogihires_03099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33165"/>
            <a:ext cx="4419600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5" name="Text Box 5"/>
          <p:cNvSpPr txBox="1">
            <a:spLocks noChangeArrowheads="1"/>
          </p:cNvSpPr>
          <p:nvPr/>
        </p:nvSpPr>
        <p:spPr bwMode="auto">
          <a:xfrm>
            <a:off x="152400" y="381000"/>
            <a:ext cx="50220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some Mars rocks are cooled lava</a:t>
            </a:r>
            <a:endParaRPr lang="en-US" altLang="en-US" sz="2800" b="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sp>
        <p:nvSpPr>
          <p:cNvPr id="122886" name="Text Box 6"/>
          <p:cNvSpPr txBox="1">
            <a:spLocks noChangeArrowheads="1"/>
          </p:cNvSpPr>
          <p:nvPr/>
        </p:nvSpPr>
        <p:spPr bwMode="auto">
          <a:xfrm>
            <a:off x="4038600" y="914400"/>
            <a:ext cx="4953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CA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…and some are sedimentary (interaction with water)</a:t>
            </a:r>
            <a:endParaRPr lang="en-US" altLang="en-US" sz="2800" b="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1" name="Picture 2" descr="AAAKKON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6"/>
          <a:stretch/>
        </p:blipFill>
        <p:spPr bwMode="auto">
          <a:xfrm>
            <a:off x="323528" y="226490"/>
            <a:ext cx="8520216" cy="478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Text Box 3"/>
          <p:cNvSpPr txBox="1">
            <a:spLocks noChangeArrowheads="1"/>
          </p:cNvSpPr>
          <p:nvPr/>
        </p:nvSpPr>
        <p:spPr bwMode="auto">
          <a:xfrm>
            <a:off x="1187624" y="5229199"/>
            <a:ext cx="7010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Mars (on left) has long canyons that look very similar to long canyons on the Earth (on right) that are formed by water erosion.</a:t>
            </a:r>
          </a:p>
        </p:txBody>
      </p:sp>
    </p:spTree>
    <p:extLst>
      <p:ext uri="{BB962C8B-B14F-4D97-AF65-F5344CB8AC3E}">
        <p14:creationId xmlns:p14="http://schemas.microsoft.com/office/powerpoint/2010/main" val="8482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6980" name="Text Box 3"/>
              <p:cNvSpPr txBox="1">
                <a:spLocks noChangeArrowheads="1"/>
              </p:cNvSpPr>
              <p:nvPr/>
            </p:nvSpPr>
            <p:spPr bwMode="auto">
              <a:xfrm>
                <a:off x="395536" y="6290156"/>
                <a:ext cx="8568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3366FF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CA" altLang="en-US" sz="2800" b="0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outflow channel =&gt; catastrophic flooding </a:t>
                </a:r>
                <a14:m>
                  <m:oMath xmlns:m="http://schemas.openxmlformats.org/officeDocument/2006/math">
                    <m:r>
                      <a:rPr lang="en-CA" altLang="en-US" sz="2800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~</m:t>
                    </m:r>
                  </m:oMath>
                </a14:m>
                <a:r>
                  <a:rPr lang="en-CA" altLang="en-US" sz="2800" b="0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 3x10</a:t>
                </a:r>
                <a:r>
                  <a:rPr lang="en-CA" altLang="en-US" sz="2800" b="0" baseline="30000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9</a:t>
                </a:r>
                <a:r>
                  <a:rPr lang="en-CA" altLang="en-US" sz="2800" b="0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CA" altLang="en-US" sz="2800" b="0" dirty="0" err="1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yr</a:t>
                </a:r>
                <a:r>
                  <a:rPr lang="en-CA" altLang="en-US" sz="2800" b="0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 ago</a:t>
                </a:r>
                <a:endParaRPr lang="en-US" altLang="en-US" sz="2800" b="0" dirty="0" smtClean="0">
                  <a:solidFill>
                    <a:srgbClr val="7030A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6980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6290156"/>
                <a:ext cx="8568952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494" t="-10465" b="-32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61564"/>
            <a:ext cx="6809047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088" y="0"/>
            <a:ext cx="3064911" cy="341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39" y="3419078"/>
            <a:ext cx="3034761" cy="211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619672" y="73918"/>
            <a:ext cx="44895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compare with “scablands” </a:t>
            </a:r>
            <a:r>
              <a:rPr lang="en-CA" altLang="en-US" sz="2800" b="0" dirty="0" smtClean="0">
                <a:solidFill>
                  <a:srgbClr val="7030A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altLang="en-US" sz="2800" b="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06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1054"/>
            <a:ext cx="4499992" cy="347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532"/>
            <a:ext cx="4584270" cy="257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upload.wikimedia.org/wikipedia/commons/9/94/PIA16156-Mars_Curiosity_Rover-Water-AncientStreamb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98" y="801659"/>
            <a:ext cx="4572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98" y="3429000"/>
            <a:ext cx="4555725" cy="341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1859" y="0"/>
            <a:ext cx="77041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Curiosity finds ancient river bed</a:t>
            </a:r>
          </a:p>
        </p:txBody>
      </p:sp>
    </p:spTree>
    <p:extLst>
      <p:ext uri="{BB962C8B-B14F-4D97-AF65-F5344CB8AC3E}">
        <p14:creationId xmlns:p14="http://schemas.microsoft.com/office/powerpoint/2010/main" val="108300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7794"/>
            <a:ext cx="2473514" cy="3380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250"/>
            <a:ext cx="7192134" cy="481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74844" y="116632"/>
            <a:ext cx="77041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b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Cave Skylights?</a:t>
            </a:r>
          </a:p>
        </p:txBody>
      </p:sp>
    </p:spTree>
    <p:extLst>
      <p:ext uri="{BB962C8B-B14F-4D97-AF65-F5344CB8AC3E}">
        <p14:creationId xmlns:p14="http://schemas.microsoft.com/office/powerpoint/2010/main" val="31672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16632"/>
            <a:ext cx="6096000" cy="1143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T</a:t>
            </a:r>
            <a:r>
              <a:rPr lang="en-US" altLang="en-US" sz="4000" dirty="0" smtClean="0"/>
              <a:t>he Moon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07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5576" y="1196752"/>
                <a:ext cx="6629400" cy="403860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/>
                  <a:t>mass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altLang="en-US" dirty="0" smtClean="0"/>
                  <a:t> 1/83 </a:t>
                </a:r>
                <a:r>
                  <a:rPr lang="en-US" altLang="en-US" dirty="0" err="1" smtClean="0"/>
                  <a:t>M</a:t>
                </a:r>
                <a:r>
                  <a:rPr lang="en-US" altLang="en-US" baseline="-25000" dirty="0" err="1" smtClean="0"/>
                  <a:t>Earth</a:t>
                </a:r>
                <a:r>
                  <a:rPr lang="en-US" altLang="en-US" dirty="0" smtClean="0"/>
                  <a:t> </a:t>
                </a:r>
              </a:p>
              <a:p>
                <a:pPr eaLnBrk="1" hangingPunct="1"/>
                <a:r>
                  <a:rPr lang="en-US" altLang="en-US" dirty="0" smtClean="0"/>
                  <a:t>largest moon/planet ratio in SS</a:t>
                </a:r>
              </a:p>
              <a:p>
                <a:pPr eaLnBrk="1" hangingPunct="1"/>
                <a:r>
                  <a:rPr lang="en-US" altLang="en-US" dirty="0" smtClean="0"/>
                  <a:t>virtually no atmosphere</a:t>
                </a:r>
              </a:p>
              <a:p>
                <a:pPr eaLnBrk="1" hangingPunct="1"/>
                <a:r>
                  <a:rPr lang="en-US" altLang="en-US" dirty="0" smtClean="0"/>
                  <a:t>surface heavily cratered, especially on side away from the Earth</a:t>
                </a:r>
              </a:p>
              <a:p>
                <a:pPr eaLnBrk="1" hangingPunct="1"/>
                <a:r>
                  <a:rPr lang="en-CA" altLang="en-US" dirty="0" smtClean="0"/>
                  <a:t>“</a:t>
                </a:r>
                <a:r>
                  <a:rPr lang="en-CA" altLang="en-US" dirty="0" err="1" smtClean="0"/>
                  <a:t>maria</a:t>
                </a:r>
                <a:r>
                  <a:rPr lang="en-CA" altLang="en-US" dirty="0" smtClean="0"/>
                  <a:t>” much less cratered than “highlands”</a:t>
                </a:r>
                <a:endParaRPr lang="en-US" altLang="ja-JP" dirty="0" smtClean="0"/>
              </a:p>
              <a:p>
                <a:pPr eaLnBrk="1" hangingPunct="1"/>
                <a:r>
                  <a:rPr lang="en-US" altLang="en-US" dirty="0" smtClean="0"/>
                  <a:t>tidally </a:t>
                </a:r>
                <a:r>
                  <a:rPr lang="en-CA" altLang="en-US" dirty="0" smtClean="0"/>
                  <a:t>“</a:t>
                </a:r>
                <a:r>
                  <a:rPr lang="en-US" altLang="ja-JP" dirty="0" smtClean="0"/>
                  <a:t>locked</a:t>
                </a:r>
                <a:r>
                  <a:rPr lang="en-CA" altLang="ja-JP" dirty="0" smtClean="0"/>
                  <a:t>”</a:t>
                </a:r>
                <a:r>
                  <a:rPr lang="en-US" altLang="ja-JP" dirty="0" smtClean="0"/>
                  <a:t> to Earth</a:t>
                </a:r>
              </a:p>
              <a:p>
                <a:pPr eaLnBrk="1" hangingPunct="1"/>
                <a:r>
                  <a:rPr lang="en-US" altLang="ja-JP" smtClean="0"/>
                  <a:t>10-20 times close to earth at formation</a:t>
                </a:r>
                <a:endParaRPr lang="en-US" altLang="ja-JP" dirty="0" smtClean="0"/>
              </a:p>
              <a:p>
                <a:pPr eaLnBrk="1" hangingPunct="1">
                  <a:buFont typeface="Wingdings" pitchFamily="2" charset="2"/>
                  <a:buNone/>
                </a:pPr>
                <a:endParaRPr lang="en-US" altLang="en-US" dirty="0" smtClean="0"/>
              </a:p>
            </p:txBody>
          </p:sp>
        </mc:Choice>
        <mc:Fallback xmlns="">
          <p:sp>
            <p:nvSpPr>
              <p:cNvPr id="13107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5576" y="1196752"/>
                <a:ext cx="6629400" cy="4038600"/>
              </a:xfrm>
              <a:blipFill rotWithShape="0">
                <a:blip r:embed="rId3"/>
                <a:stretch>
                  <a:fillRect l="-1564" t="-1357" b="-14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81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Text Box 3"/>
          <p:cNvSpPr txBox="1">
            <a:spLocks noChangeArrowheads="1"/>
          </p:cNvSpPr>
          <p:nvPr/>
        </p:nvSpPr>
        <p:spPr bwMode="auto">
          <a:xfrm>
            <a:off x="10716" y="0"/>
            <a:ext cx="913328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4000" b="0" dirty="0" smtClean="0">
                <a:solidFill>
                  <a:srgbClr val="800080"/>
                </a:solidFill>
                <a:latin typeface="Calibri" panose="020F0502020204030204" pitchFamily="34" charset="0"/>
              </a:rPr>
              <a:t>Moon’s surface distinguished by: Maria (smooth, dark), highlands (cratered, bright)</a:t>
            </a:r>
            <a:endParaRPr lang="en-US" altLang="en-US" sz="4000" b="0" dirty="0" smtClean="0">
              <a:solidFill>
                <a:srgbClr val="800080"/>
              </a:solidFill>
              <a:latin typeface="Calibri" panose="020F0502020204030204" pitchFamily="34" charset="0"/>
            </a:endParaRPr>
          </a:p>
        </p:txBody>
      </p:sp>
      <p:pic>
        <p:nvPicPr>
          <p:cNvPr id="6146" name="Picture 2" descr="http://d1jqu7g1y74ds1.cloudfront.net/wp-content/uploads/2012/03/moon-s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" y="1700808"/>
            <a:ext cx="9148119" cy="45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6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Text Box 3"/>
          <p:cNvSpPr txBox="1">
            <a:spLocks noChangeArrowheads="1"/>
          </p:cNvSpPr>
          <p:nvPr/>
        </p:nvSpPr>
        <p:spPr bwMode="auto">
          <a:xfrm>
            <a:off x="8806" y="0"/>
            <a:ext cx="913519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66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b="0" dirty="0" smtClean="0">
                <a:solidFill>
                  <a:srgbClr val="009999"/>
                </a:solidFill>
                <a:latin typeface="Calibri" panose="020F0502020204030204" pitchFamily="34" charset="0"/>
              </a:rPr>
              <a:t>Like Earth, Moon’s interior is differentiated, but the lithosphere is comparatively very thick</a:t>
            </a:r>
            <a:endParaRPr lang="en-US" altLang="en-US" sz="2800" b="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pic>
        <p:nvPicPr>
          <p:cNvPr id="7172" name="Picture 4" descr="http://physics.uoregon.edu/~jimbrau/BrauImNew/Chap08/7th/AT_7e_Figure_08_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255063"/>
            <a:ext cx="5940152" cy="56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2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Generic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Generic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Generic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rgbClr val="3366FF"/>
            </a:solidFill>
            <a:effectLst/>
            <a:latin typeface="Times New Roman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rgbClr val="3366FF"/>
            </a:solidFill>
            <a:effectLst/>
            <a:latin typeface="Times New Roman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Generic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7" rIns="92075" bIns="46037" numCol="1" anchor="t" anchorCtr="0" compatLnSpc="1">
        <a:prstTxWarp prst="textNoShape">
          <a:avLst/>
        </a:prstTxWarp>
      </a:bodyPr>
      <a:lstStyle>
        <a:defPPr marL="742950" marR="0" indent="-28575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rgbClr val="000066"/>
          </a:buClr>
          <a:buSzTx/>
          <a:buFont typeface="Wingdings" charset="2"/>
          <a:buChar char="ü"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7" rIns="92075" bIns="46037" numCol="1" anchor="t" anchorCtr="0" compatLnSpc="1">
        <a:prstTxWarp prst="textNoShape">
          <a:avLst/>
        </a:prstTxWarp>
      </a:bodyPr>
      <a:lstStyle>
        <a:defPPr marL="742950" marR="0" indent="-28575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rgbClr val="000066"/>
          </a:buClr>
          <a:buSzTx/>
          <a:buFont typeface="Wingdings" charset="2"/>
          <a:buChar char="ü"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Comic Sans MS" charset="0"/>
          </a:defRPr>
        </a:defPPr>
      </a:lst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7" rIns="92075" bIns="46037" numCol="1" anchor="t" anchorCtr="0" compatLnSpc="1">
        <a:prstTxWarp prst="textNoShape">
          <a:avLst/>
        </a:prstTxWarp>
      </a:bodyPr>
      <a:lstStyle>
        <a:defPPr marL="742950" marR="0" indent="-28575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rgbClr val="000066"/>
          </a:buClr>
          <a:buSzTx/>
          <a:buFont typeface="Wingdings" charset="2"/>
          <a:buChar char="ü"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7" rIns="92075" bIns="46037" numCol="1" anchor="t" anchorCtr="0" compatLnSpc="1">
        <a:prstTxWarp prst="textNoShape">
          <a:avLst/>
        </a:prstTxWarp>
      </a:bodyPr>
      <a:lstStyle>
        <a:defPPr marL="742950" marR="0" indent="-28575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rgbClr val="000066"/>
          </a:buClr>
          <a:buSzTx/>
          <a:buFont typeface="Wingdings" charset="2"/>
          <a:buChar char="ü"/>
          <a:tabLst/>
          <a:defRPr kumimoji="0" lang="en-US" sz="2200" b="0" i="0" u="none" strike="noStrike" cap="none" normalizeH="0" baseline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Comic Sans MS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Generic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Generic">
  <a:themeElements>
    <a:clrScheme name="1_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1_Generic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Generic</Template>
  <TotalTime>22492</TotalTime>
  <Words>8634</Words>
  <Application>Microsoft Macintosh PowerPoint</Application>
  <PresentationFormat>On-screen Show (4:3)</PresentationFormat>
  <Paragraphs>1694</Paragraphs>
  <Slides>277</Slides>
  <Notes>254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277</vt:i4>
      </vt:variant>
    </vt:vector>
  </HeadingPairs>
  <TitlesOfParts>
    <vt:vector size="298" baseType="lpstr">
      <vt:lpstr>Calibri</vt:lpstr>
      <vt:lpstr>Cambria Math</vt:lpstr>
      <vt:lpstr>Comic Sans MS</vt:lpstr>
      <vt:lpstr>MS PGothic</vt:lpstr>
      <vt:lpstr>ＭＳ Ｐゴシック</vt:lpstr>
      <vt:lpstr>Symbol</vt:lpstr>
      <vt:lpstr>Times New Roman</vt:lpstr>
      <vt:lpstr>Wingdings</vt:lpstr>
      <vt:lpstr>Arial</vt:lpstr>
      <vt:lpstr>Generic</vt:lpstr>
      <vt:lpstr>Custom Design</vt:lpstr>
      <vt:lpstr>1_Generic</vt:lpstr>
      <vt:lpstr>Default Design</vt:lpstr>
      <vt:lpstr>2_Generic</vt:lpstr>
      <vt:lpstr>3_Generic</vt:lpstr>
      <vt:lpstr>1_Default Design</vt:lpstr>
      <vt:lpstr>4_Generic</vt:lpstr>
      <vt:lpstr>5_Generic</vt:lpstr>
      <vt:lpstr>6_Generic</vt:lpstr>
      <vt:lpstr>7_Generic</vt:lpstr>
      <vt:lpstr>Equation</vt:lpstr>
      <vt:lpstr>The Solar System</vt:lpstr>
      <vt:lpstr>The Solar System</vt:lpstr>
      <vt:lpstr>Solar System—Overview</vt:lpstr>
      <vt:lpstr>SS Census</vt:lpstr>
      <vt:lpstr>SS Census</vt:lpstr>
      <vt:lpstr>Major Planets</vt:lpstr>
      <vt:lpstr>Orbital Properties of the Major Planets</vt:lpstr>
      <vt:lpstr>Dwarf Planets</vt:lpstr>
      <vt:lpstr>Orbital Properties of the Dwarf Planets</vt:lpstr>
      <vt:lpstr>Physical Properties of the Major Planets</vt:lpstr>
      <vt:lpstr>Physical Properties of the Dwarf Planets</vt:lpstr>
      <vt:lpstr>PowerPoint Presentation</vt:lpstr>
      <vt:lpstr>PowerPoint Presentation</vt:lpstr>
      <vt:lpstr>SS Patterns: Orbits </vt:lpstr>
      <vt:lpstr>SS Patterns: Physical Properties </vt:lpstr>
      <vt:lpstr>PowerPoint Presentation</vt:lpstr>
      <vt:lpstr> Terrestrial vs. jovian (giant) Planets</vt:lpstr>
      <vt:lpstr>PowerPoint Presentation</vt:lpstr>
      <vt:lpstr>Solar System—Earth</vt:lpstr>
      <vt:lpstr>Earth: prototype of terrestrial planets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Heating vs. Cooling</vt:lpstr>
      <vt:lpstr>Heating vs. Cooling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Planetary Surfaces: Earth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Planetary Atmospheres—Overview</vt:lpstr>
      <vt:lpstr>Planetary Atmospheres: Earth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Escape of Atmosphere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Terrestrial Planets …properties in “Earth units”</vt:lpstr>
      <vt:lpstr>Mercury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Venus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Mars</vt:lpstr>
      <vt:lpstr>Moons of Mars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Mars Landers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Lunar missions</vt:lpstr>
      <vt:lpstr>Comparative Planetology…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Properties of the jovian Planets (mostly Earth units)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jovian planets (except Uranus) have “extra” internal heat sources </vt:lpstr>
      <vt:lpstr>Saturn: prominent ring system, more subtle bands</vt:lpstr>
      <vt:lpstr>Saturn</vt:lpstr>
      <vt:lpstr>PowerPoint Presentation</vt:lpstr>
      <vt:lpstr>Uranus</vt:lpstr>
      <vt:lpstr>PowerPoint Presentation</vt:lpstr>
      <vt:lpstr>Neptune</vt:lpstr>
      <vt:lpstr>PowerPoint Presentation</vt:lpstr>
      <vt:lpstr>PowerPoint Presentation</vt:lpstr>
      <vt:lpstr>Jupiter’s Large Satellites</vt:lpstr>
      <vt:lpstr>PowerPoint Presentation</vt:lpstr>
      <vt:lpstr>PowerPoint Presentation</vt:lpstr>
      <vt:lpstr>PowerPoint Presentation</vt:lpstr>
      <vt:lpstr>PowerPoint Presentation</vt:lpstr>
      <vt:lpstr>Io: tidal interaction and eccentric orbit heat its interior</vt:lpstr>
      <vt:lpstr>Io, Europa, Ganymede:  and orbital resonance</vt:lpstr>
      <vt:lpstr>Charged particles escaping Io interact with Jupiter’s magnetosphere =&gt; Io torus</vt:lpstr>
      <vt:lpstr>PowerPoint Presentation</vt:lpstr>
      <vt:lpstr>PowerPoint Presentation</vt:lpstr>
      <vt:lpstr>PowerPoint Presentation</vt:lpstr>
      <vt:lpstr>Ganymede’s surface shows both old and young regions</vt:lpstr>
      <vt:lpstr>Callistos surface is the “oldest” (i.e. most aged)  of the four Galilean satellites</vt:lpstr>
      <vt:lpstr>Saturn’s Moons</vt:lpstr>
      <vt:lpstr>PowerPoint Presentation</vt:lpstr>
      <vt:lpstr>PowerPoint Presentation</vt:lpstr>
      <vt:lpstr>Saturn’s Medium-Sized Moons: varied, enigmatic</vt:lpstr>
      <vt:lpstr>Saturn’s Medium-Sized Moons: varied, enigmatic</vt:lpstr>
      <vt:lpstr>PowerPoint Presentation</vt:lpstr>
      <vt:lpstr>PowerPoint Presentation</vt:lpstr>
      <vt:lpstr>PowerPoint Presentation</vt:lpstr>
      <vt:lpstr>PowerPoint Presentation</vt:lpstr>
      <vt:lpstr>Uranus’ Moons</vt:lpstr>
      <vt:lpstr>near IR image shows  Uranus’ rings and seven of its moons</vt:lpstr>
      <vt:lpstr>PowerPoint Presentation</vt:lpstr>
      <vt:lpstr>Neptune’s Moons</vt:lpstr>
      <vt:lpstr>PowerPoint Presentation</vt:lpstr>
      <vt:lpstr>PowerPoint Presentation</vt:lpstr>
      <vt:lpstr>Saturn’s Rings: the brightest &amp; best known</vt:lpstr>
      <vt:lpstr>Saturn’s rings are wide, thin, and complex</vt:lpstr>
      <vt:lpstr>PowerPoint Presentation</vt:lpstr>
      <vt:lpstr>PowerPoint Presentation</vt:lpstr>
      <vt:lpstr>Shepherd moons control the width of some ringlets…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Asteroids</vt:lpstr>
      <vt:lpstr>PowerPoint Presentation</vt:lpstr>
      <vt:lpstr>PowerPoint Presentation</vt:lpstr>
      <vt:lpstr>PowerPoint Presentation</vt:lpstr>
      <vt:lpstr>PowerPoint Presentation</vt:lpstr>
      <vt:lpstr>masses determined from binary asteroids + Kepler  densities too...</vt:lpstr>
      <vt:lpstr>PowerPoint Presentation</vt:lpstr>
      <vt:lpstr>PowerPoint Presentation</vt:lpstr>
      <vt:lpstr>Meteors and Meteorites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Comets</vt:lpstr>
      <vt:lpstr>Comets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Pluto</vt:lpstr>
      <vt:lpstr>PowerPoint Presentation</vt:lpstr>
      <vt:lpstr>Pluto and Charon</vt:lpstr>
      <vt:lpstr>PowerPoint Presentation</vt:lpstr>
      <vt:lpstr>Pluto and Charon</vt:lpstr>
      <vt:lpstr>Kuiper Belt</vt:lpstr>
      <vt:lpstr>PowerPoint Presentation</vt:lpstr>
      <vt:lpstr>New category: Dwarf planet</vt:lpstr>
      <vt:lpstr>Eris (and moon Dysnomia): Outer SS object larger than Pluto</vt:lpstr>
      <vt:lpstr>PowerPoint Presentation</vt:lpstr>
      <vt:lpstr>PowerPoint Presentation</vt:lpstr>
      <vt:lpstr>Nebular Model of the SS Formation</vt:lpstr>
      <vt:lpstr>The Solar Nebula</vt:lpstr>
      <vt:lpstr>Gravitational Collapse</vt:lpstr>
      <vt:lpstr>Flattening of the Solar Nebula</vt:lpstr>
      <vt:lpstr>SS Motions vs. Nebular Model Predictions</vt:lpstr>
      <vt:lpstr>More Support for the Nebular Model</vt:lpstr>
      <vt:lpstr>Why are there two kinds of planets?</vt:lpstr>
      <vt:lpstr>Building the Planets</vt:lpstr>
      <vt:lpstr>Building the Planets</vt:lpstr>
      <vt:lpstr>Building the Planets</vt:lpstr>
      <vt:lpstr>Solar Wind</vt:lpstr>
      <vt:lpstr>PowerPoint Presentation</vt:lpstr>
      <vt:lpstr>Origin of the Asteroids</vt:lpstr>
      <vt:lpstr>Origin of the Comets</vt:lpstr>
      <vt:lpstr>Exceptions?</vt:lpstr>
      <vt:lpstr>“Heavy Bombardment”</vt:lpstr>
      <vt:lpstr>Origin of our large Moon</vt:lpstr>
      <vt:lpstr>More Exceptions to the Rules: close encounters, impacts</vt:lpstr>
      <vt:lpstr>Some recent discoveries…</vt:lpstr>
      <vt:lpstr>PowerPoint Presentation</vt:lpstr>
      <vt:lpstr>Other Planetary Systems</vt:lpstr>
      <vt:lpstr>Other Planetary Systems</vt:lpstr>
      <vt:lpstr>Other Planetary Systems</vt:lpstr>
      <vt:lpstr>Other Planetary Systems…Exosolar Planets</vt:lpstr>
      <vt:lpstr>First discoveries (all by Doppler shift)</vt:lpstr>
      <vt:lpstr>Methods of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Infrared emission from extrasolar planets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Habitable Zone</vt:lpstr>
      <vt:lpstr>Kepler-22b: first known transiting planet in the habitable zone of a Sun-like star</vt:lpstr>
      <vt:lpstr>PowerPoint Presentation</vt:lpstr>
      <vt:lpstr>Kepler-186f: Latest data from Kepler… </vt:lpstr>
      <vt:lpstr>Kepler-186f: Latest data from Kepler… </vt:lpstr>
      <vt:lpstr>First direct image of extrasolar planet</vt:lpstr>
      <vt:lpstr>First direct image of extrasolar planet</vt:lpstr>
      <vt:lpstr>First direct image of extrasolar planet</vt:lpstr>
      <vt:lpstr>First direct image of extrasolar planet</vt:lpstr>
      <vt:lpstr>Challenges to the Nebular Model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rjepp</dc:creator>
  <cp:lastModifiedBy>Jack Li</cp:lastModifiedBy>
  <cp:revision>646</cp:revision>
  <cp:lastPrinted>2016-06-01T13:24:34Z</cp:lastPrinted>
  <dcterms:created xsi:type="dcterms:W3CDTF">2011-01-04T19:26:28Z</dcterms:created>
  <dcterms:modified xsi:type="dcterms:W3CDTF">2016-06-10T16:33:15Z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  <property fmtid="{D5CDD505-2E9C-101B-9397-08002B2CF9AE}" pid="3" name="LCID">
    <vt:i4>1033</vt:i4>
  </property>
</Properties>
</file>